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7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3" r:id="rId4"/>
    <p:sldId id="275" r:id="rId5"/>
    <p:sldId id="270" r:id="rId6"/>
    <p:sldId id="271" r:id="rId7"/>
    <p:sldId id="273" r:id="rId8"/>
    <p:sldId id="274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3EA897-0914-4129-BEA2-97A4CEB748AA}">
          <p14:sldIdLst>
            <p14:sldId id="256"/>
            <p14:sldId id="262"/>
            <p14:sldId id="263"/>
            <p14:sldId id="275"/>
          </p14:sldIdLst>
        </p14:section>
        <p14:section name="Untitled Section" id="{41D43E86-E77B-40E8-9666-BBC36D585290}">
          <p14:sldIdLst>
            <p14:sldId id="270"/>
            <p14:sldId id="271"/>
            <p14:sldId id="273"/>
            <p14:sldId id="274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Buxheti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D3-4338-A2D4-B9FEB1AE6DB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D3-4338-A2D4-B9FEB1AE6DB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D3-4338-A2D4-B9FEB1AE6DB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D3-4338-A2D4-B9FEB1AE6DB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D3-4338-A2D4-B9FEB1AE6DB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D3-4338-A2D4-B9FEB1AE6DB3}"/>
              </c:ext>
            </c:extLst>
          </c:dPt>
          <c:dLbls>
            <c:dLbl>
              <c:idx val="0"/>
              <c:layout>
                <c:manualLayout>
                  <c:x val="-5.5686699876801117E-2"/>
                  <c:y val="-0.17704068241469817"/>
                </c:manualLayout>
              </c:layout>
              <c:tx>
                <c:rich>
                  <a:bodyPr/>
                  <a:lstStyle/>
                  <a:p>
                    <a:r>
                      <a:rPr lang="it-IT" baseline="0" dirty="0"/>
                      <a:t>Granti i Administratës 9,946,627, 45.83%</a:t>
                    </a:r>
                    <a:endParaRPr lang="it-IT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D3-4338-A2D4-B9FEB1AE6DB3}"/>
                </c:ext>
              </c:extLst>
            </c:dLbl>
            <c:dLbl>
              <c:idx val="1"/>
              <c:layout>
                <c:manualLayout>
                  <c:x val="-1.8632358455193104E-2"/>
                  <c:y val="3.2718222722159553E-2"/>
                </c:manualLayout>
              </c:layout>
              <c:tx>
                <c:rich>
                  <a:bodyPr/>
                  <a:lstStyle/>
                  <a:p>
                    <a:r>
                      <a:rPr lang="it-IT" dirty="0">
                        <a:solidFill>
                          <a:schemeClr val="bg1"/>
                        </a:solidFill>
                      </a:rPr>
                      <a:t>Granti i Arsimit 6,843,506 31.53%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D3-4338-A2D4-B9FEB1AE6DB3}"/>
                </c:ext>
              </c:extLst>
            </c:dLbl>
            <c:dLbl>
              <c:idx val="2"/>
              <c:layout>
                <c:manualLayout>
                  <c:x val="-0.11138137988186969"/>
                  <c:y val="0.25884434038218318"/>
                </c:manualLayout>
              </c:layout>
              <c:tx>
                <c:rich>
                  <a:bodyPr/>
                  <a:lstStyle/>
                  <a:p>
                    <a:fld id="{E1196299-DA06-4002-90F7-5523F4D7305B}" type="CATEGORYNAME">
                      <a:rPr lang="it-IT" smtClean="0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it-IT" baseline="0" dirty="0">
                        <a:solidFill>
                          <a:schemeClr val="bg1"/>
                        </a:solidFill>
                      </a:rPr>
                      <a:t> 2,323,338 10.70%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0D3-4338-A2D4-B9FEB1AE6DB3}"/>
                </c:ext>
              </c:extLst>
            </c:dLbl>
            <c:dLbl>
              <c:idx val="3"/>
              <c:layout>
                <c:manualLayout>
                  <c:x val="-0.14098401027775853"/>
                  <c:y val="0.15825554427393773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>
                        <a:solidFill>
                          <a:schemeClr val="bg1"/>
                        </a:solidFill>
                      </a:rPr>
                      <a:t>Granti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dirty="0" err="1">
                        <a:solidFill>
                          <a:schemeClr val="bg1"/>
                        </a:solidFill>
                      </a:rPr>
                      <a:t>i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dirty="0" err="1">
                        <a:solidFill>
                          <a:schemeClr val="bg1"/>
                        </a:solidFill>
                      </a:rPr>
                      <a:t>Këshillit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dirty="0" err="1">
                        <a:solidFill>
                          <a:schemeClr val="bg1"/>
                        </a:solidFill>
                      </a:rPr>
                      <a:t>të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dirty="0" err="1">
                        <a:solidFill>
                          <a:schemeClr val="bg1"/>
                        </a:solidFill>
                      </a:rPr>
                      <a:t>Hoçës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dirty="0" err="1">
                        <a:solidFill>
                          <a:schemeClr val="bg1"/>
                        </a:solidFill>
                      </a:rPr>
                      <a:t>së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dirty="0" err="1">
                        <a:solidFill>
                          <a:schemeClr val="bg1"/>
                        </a:solidFill>
                      </a:rPr>
                      <a:t>Madhe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 33,906 0.16%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0D3-4338-A2D4-B9FEB1AE6DB3}"/>
                </c:ext>
              </c:extLst>
            </c:dLbl>
            <c:dLbl>
              <c:idx val="4"/>
              <c:layout>
                <c:manualLayout>
                  <c:x val="5.2033261061052924E-3"/>
                  <c:y val="-7.3741894217699944E-2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>
                        <a:solidFill>
                          <a:schemeClr val="bg1"/>
                        </a:solidFill>
                      </a:rPr>
                      <a:t>Granti</a:t>
                    </a:r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baseline="0" dirty="0" err="1">
                        <a:solidFill>
                          <a:schemeClr val="bg1"/>
                        </a:solidFill>
                      </a:rPr>
                      <a:t>Rezidencial</a:t>
                    </a:r>
                    <a:r>
                      <a:rPr lang="en-US" dirty="0">
                        <a:solidFill>
                          <a:schemeClr val="bg1"/>
                        </a:solidFill>
                      </a:rPr>
                      <a:t>, 230,000 1.06%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0D3-4338-A2D4-B9FEB1AE6DB3}"/>
                </c:ext>
              </c:extLst>
            </c:dLbl>
            <c:dLbl>
              <c:idx val="5"/>
              <c:layout>
                <c:manualLayout>
                  <c:x val="0.20487090899351867"/>
                  <c:y val="9.0569928758904399E-4"/>
                </c:manualLayout>
              </c:layout>
              <c:tx>
                <c:rich>
                  <a:bodyPr/>
                  <a:lstStyle/>
                  <a:p>
                    <a:fld id="{3D48F772-7831-4CDF-9CAF-D1360F173E83}" type="CATEGORYNAME">
                      <a:rPr lang="en-US"/>
                      <a:pPr/>
                      <a:t>[CATEGORY NAME]</a:t>
                    </a:fld>
                    <a:r>
                      <a:rPr lang="en-US" dirty="0"/>
                      <a:t>, 2,326.871, 10.72%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0D3-4338-A2D4-B9FEB1AE6D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Grandi i përgjithshëm</c:v>
                </c:pt>
                <c:pt idx="1">
                  <c:v>Grandi i arsimit</c:v>
                </c:pt>
                <c:pt idx="2">
                  <c:v>Grandi i shëndetësisë</c:v>
                </c:pt>
                <c:pt idx="3">
                  <c:v>Grandi i Këshillin e Hoçës së Madhe</c:v>
                </c:pt>
                <c:pt idx="4">
                  <c:v>Grandi rezidencial</c:v>
                </c:pt>
                <c:pt idx="5">
                  <c:v>THV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9168059</c:v>
                </c:pt>
                <c:pt idx="1">
                  <c:v>7330156</c:v>
                </c:pt>
                <c:pt idx="2">
                  <c:v>2452200</c:v>
                </c:pt>
                <c:pt idx="3">
                  <c:v>30670</c:v>
                </c:pt>
                <c:pt idx="4">
                  <c:v>0</c:v>
                </c:pt>
                <c:pt idx="5">
                  <c:v>2001711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0D3-4338-A2D4-B9FEB1AE6D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>
                <a:solidFill>
                  <a:schemeClr val="bg1"/>
                </a:solidFill>
              </a:rPr>
              <a:t>Të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Hyrat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Vetanake</a:t>
            </a:r>
            <a:endParaRPr lang="en-US" dirty="0">
              <a:solidFill>
                <a:schemeClr val="bg1"/>
              </a:solidFill>
            </a:endParaRP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US" dirty="0">
                <a:solidFill>
                  <a:schemeClr val="bg1"/>
                </a:solidFill>
              </a:rPr>
              <a:t>2026 - 2029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6006499577138412E-2"/>
          <c:y val="0.19205232495078498"/>
          <c:w val="0.95598900071561188"/>
          <c:h val="0.72119088883833482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2362459546925568E-3"/>
                  <c:y val="6.543968123146144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2,251,414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2F-4D12-BA32-FA06DB67B73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2,407,673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2F-4D12-BA32-FA06DB67B7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Tatimi ne prone</c:v>
                </c:pt>
                <c:pt idx="1">
                  <c:v>Taksa komunale</c:v>
                </c:pt>
              </c:strCache>
            </c:strRef>
          </c:cat>
          <c:val>
            <c:numRef>
              <c:f>Sheet1!$D$2:$D$3</c:f>
              <c:numCache>
                <c:formatCode>#,##0</c:formatCode>
                <c:ptCount val="2"/>
                <c:pt idx="0">
                  <c:v>779432</c:v>
                </c:pt>
                <c:pt idx="1">
                  <c:v>1365281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20-4E3C-A652-2389165AEA1A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2027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2,326,871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2F-4D12-BA32-FA06DB67B73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2,540,494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2F-4D12-BA32-FA06DB67B7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Tatimi ne prone</c:v>
                </c:pt>
                <c:pt idx="1">
                  <c:v>Taksa komunale</c:v>
                </c:pt>
              </c:strCache>
            </c:strRef>
          </c:cat>
          <c:val>
            <c:numRef>
              <c:f>Sheet1!$E$2:$E$3</c:f>
              <c:numCache>
                <c:formatCode>#,##0</c:formatCode>
                <c:ptCount val="2"/>
                <c:pt idx="0">
                  <c:v>857487</c:v>
                </c:pt>
                <c:pt idx="1">
                  <c:v>1433545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20-4E3C-A652-2389165AEA1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401082112"/>
        <c:axId val="-1401076672"/>
      </c:barChart>
      <c:catAx>
        <c:axId val="-1401082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401076672"/>
        <c:crosses val="autoZero"/>
        <c:auto val="1"/>
        <c:lblAlgn val="ctr"/>
        <c:lblOffset val="100"/>
        <c:noMultiLvlLbl val="0"/>
      </c:catAx>
      <c:valAx>
        <c:axId val="-1401076672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01082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384316048751082"/>
          <c:y val="0.17687160708778729"/>
          <c:w val="0.36031067922014526"/>
          <c:h val="0.5893180798760870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53-4AF7-90D5-2F9C22B5FA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53-4AF7-90D5-2F9C22B5FA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53-4AF7-90D5-2F9C22B5FA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C53-4AF7-90D5-2F9C22B5FA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C53-4AF7-90D5-2F9C22B5FA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C53-4AF7-90D5-2F9C22B5FA7E}"/>
              </c:ext>
            </c:extLst>
          </c:dPt>
          <c:dLbls>
            <c:dLbl>
              <c:idx val="0"/>
              <c:layout>
                <c:manualLayout>
                  <c:x val="-1.6003999739777633E-2"/>
                  <c:y val="-0.34028634240359951"/>
                </c:manualLayout>
              </c:layout>
              <c:tx>
                <c:rich>
                  <a:bodyPr/>
                  <a:lstStyle/>
                  <a:p>
                    <a:fld id="{22301803-5FB2-4C9D-A9B3-592B089A4112}" type="CATEGORYNAME">
                      <a:rPr lang="en-US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pPr/>
                      <a:t>[CATEGORY NAME]</a:t>
                    </a:fld>
                    <a:r>
                      <a:rPr lang="en-US" baseline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
59.53%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C53-4AF7-90D5-2F9C22B5FA7E}"/>
                </c:ext>
              </c:extLst>
            </c:dLbl>
            <c:dLbl>
              <c:idx val="1"/>
              <c:layout>
                <c:manualLayout>
                  <c:x val="-2.4384187305246417E-2"/>
                  <c:y val="7.198364935460759E-2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Mallra</a:t>
                    </a:r>
                    <a:r>
                      <a: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 </a:t>
                    </a:r>
                    <a:r>
                      <a:rPr lang="en-US" dirty="0" err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dhe</a:t>
                    </a:r>
                    <a:r>
                      <a:rPr lang="en-US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 </a:t>
                    </a:r>
                    <a:r>
                      <a:rPr lang="en-US" dirty="0" err="1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Shërbime</a:t>
                    </a:r>
                    <a:r>
                      <a:rPr lang="en-US" baseline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
13.00%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53-4AF7-90D5-2F9C22B5FA7E}"/>
                </c:ext>
              </c:extLst>
            </c:dLbl>
            <c:dLbl>
              <c:idx val="2"/>
              <c:layout>
                <c:manualLayout>
                  <c:x val="-0.18304572765346672"/>
                  <c:y val="-3.2719840615730578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FB6B7A5-5931-42AB-B389-2464444993AF}" type="CATEGORYNAME">
                      <a:rPr lang="en-US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
2.03%</a:t>
                    </a: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208196829570705"/>
                      <c:h val="0.190221817332086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C53-4AF7-90D5-2F9C22B5FA7E}"/>
                </c:ext>
              </c:extLst>
            </c:dLbl>
            <c:dLbl>
              <c:idx val="3"/>
              <c:layout>
                <c:manualLayout>
                  <c:x val="-0.12339382485096259"/>
                  <c:y val="-0.14887527480157475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7D1D8FF-45FC-401B-ABF6-A65A95A82E72}" type="CATEGORYNAME">
                      <a:rPr lang="en-US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
4.61%</a:t>
                    </a: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4018953656494179"/>
                      <c:h val="0.173744930034932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C53-4AF7-90D5-2F9C22B5FA7E}"/>
                </c:ext>
              </c:extLst>
            </c:dLbl>
            <c:dLbl>
              <c:idx val="4"/>
              <c:layout>
                <c:manualLayout>
                  <c:x val="-3.6228261438538685E-3"/>
                  <c:y val="6.5439681231461442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err="1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Investimet</a:t>
                    </a:r>
                    <a:r>
                      <a:rPr lang="en-US" baseline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
20.84%</a:t>
                    </a: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2C53-4AF7-90D5-2F9C22B5FA7E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Sheet1!$A$2:$A$7</c:f>
              <c:strCache>
                <c:ptCount val="6"/>
                <c:pt idx="0">
                  <c:v>Paga dhe mëditje</c:v>
                </c:pt>
                <c:pt idx="1">
                  <c:v>Mallra dhe shërbime</c:v>
                </c:pt>
                <c:pt idx="2">
                  <c:v>Shërbime komunale</c:v>
                </c:pt>
                <c:pt idx="3">
                  <c:v>Subvencione </c:v>
                </c:pt>
                <c:pt idx="4">
                  <c:v>Invetimet</c:v>
                </c:pt>
                <c:pt idx="5">
                  <c:v>Totali i buxhetit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10496233</c:v>
                </c:pt>
                <c:pt idx="1">
                  <c:v>2761006</c:v>
                </c:pt>
                <c:pt idx="2">
                  <c:v>390000</c:v>
                </c:pt>
                <c:pt idx="3">
                  <c:v>950000</c:v>
                </c:pt>
                <c:pt idx="4">
                  <c:v>6385557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C53-4AF7-90D5-2F9C22B5FA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133826851269789"/>
          <c:y val="0.14587101787575113"/>
          <c:w val="0.78813272665067835"/>
          <c:h val="0.6736853988111261"/>
        </c:manualLayout>
      </c:layout>
      <c:ofPieChart>
        <c:ofPieType val="pie"/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53-4B61-8D8A-ACE2BC7849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53-4B61-8D8A-ACE2BC7849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C53-4B61-8D8A-ACE2BC7849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C53-4B61-8D8A-ACE2BC7849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C53-4B61-8D8A-ACE2BC7849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C53-4B61-8D8A-ACE2BC7849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C53-4B61-8D8A-ACE2BC78491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C53-4B61-8D8A-ACE2BC784912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53-4B61-8D8A-ACE2BC784912}"/>
                </c:ext>
              </c:extLst>
            </c:dLbl>
            <c:dLbl>
              <c:idx val="1"/>
              <c:layout>
                <c:manualLayout>
                  <c:x val="2.0242400324084857E-3"/>
                  <c:y val="0.2652280451807125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C3A97437-B079-4E30-B65D-61B18D4D4B5C}" type="CATEGORYNAM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n-US" sz="1000" baseline="0" dirty="0">
                        <a:solidFill>
                          <a:schemeClr val="tx1"/>
                        </a:solidFill>
                      </a:rPr>
                      <a:t>12,919.962.00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C53-4B61-8D8A-ACE2BC784912}"/>
                </c:ext>
              </c:extLst>
            </c:dLbl>
            <c:dLbl>
              <c:idx val="2"/>
              <c:layout>
                <c:manualLayout>
                  <c:x val="-1.9224924492684925E-2"/>
                  <c:y val="-4.58199617059690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ECD9F017-D196-4FD8-B8CD-31BA70DF324B}" type="CATEGORYNAM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, 2,821,000.00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C53-4B61-8D8A-ACE2BC784912}"/>
                </c:ext>
              </c:extLst>
            </c:dLbl>
            <c:dLbl>
              <c:idx val="3"/>
              <c:layout>
                <c:manualLayout>
                  <c:x val="9.0906306741837917E-2"/>
                  <c:y val="-0.2013086522503739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A267B00D-9F71-41C2-B604-289CCCAEB720}" type="CATEGORYNAME">
                      <a:rPr lang="en-US" sz="1000" smtClean="0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>
                        <a:solidFill>
                          <a:schemeClr val="tx1"/>
                        </a:solidFill>
                      </a:rPr>
                      <a:t>, 440,000.00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C53-4B61-8D8A-ACE2BC784912}"/>
                </c:ext>
              </c:extLst>
            </c:dLbl>
            <c:dLbl>
              <c:idx val="4"/>
              <c:layout>
                <c:manualLayout>
                  <c:x val="-7.8780565708560929E-2"/>
                  <c:y val="0.134797711343416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DC9DC962-52D8-4780-8122-661511860024}" type="CATEGORYNAME">
                      <a:rPr lang="en-US" sz="100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pPr>
                        <a:defRPr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, 1,000,000.00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45562793877341"/>
                      <c:h val="0.1135569550420156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C53-4B61-8D8A-ACE2BC784912}"/>
                </c:ext>
              </c:extLst>
            </c:dLbl>
            <c:dLbl>
              <c:idx val="5"/>
              <c:layout>
                <c:manualLayout>
                  <c:x val="-7.6257774481980345E-3"/>
                  <c:y val="0.104022472329345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6AB039FD-78D7-4D76-B381-6156E35C169A}" type="CATEGORYNAME">
                      <a:rPr lang="en-US" sz="1000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>
                        <a:solidFill>
                          <a:schemeClr val="tx1"/>
                        </a:solidFill>
                      </a:rPr>
                      <a:t>, 4,523,286.00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CC53-4B61-8D8A-ACE2BC784912}"/>
                </c:ext>
              </c:extLst>
            </c:dLbl>
            <c:dLbl>
              <c:idx val="6"/>
              <c:layout>
                <c:manualLayout>
                  <c:x val="-2.6116894498015596E-2"/>
                  <c:y val="-0.184821716500051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defRPr>
                    </a:pPr>
                    <a:fld id="{4720A046-97B2-41C1-BE13-ACFFCC12F0D8}" type="CATEGORYNAME">
                      <a:rPr lang="en-US" sz="100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pPr>
                        <a:defRPr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defRPr>
                      </a:pPr>
                      <a:t>[CATEGORY NAME]</a:t>
                    </a:fld>
                    <a:r>
                      <a:rPr lang="en-US" sz="10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a:t>, 21,704,248.00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605122074597371"/>
                      <c:h val="7.732858585831664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C53-4B61-8D8A-ACE2BC78491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C53-4B61-8D8A-ACE2BC7849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'Buxheti  per prezentim'!$A$36:$A$42</c:f>
              <c:strCache>
                <c:ptCount val="7"/>
                <c:pt idx="0">
                  <c:v>Kategorite ekonomike </c:v>
                </c:pt>
                <c:pt idx="1">
                  <c:v>Pagat dhe mëditje</c:v>
                </c:pt>
                <c:pt idx="2">
                  <c:v>Mallra dhe Shërbime </c:v>
                </c:pt>
                <c:pt idx="3">
                  <c:v>Shërbime Komunale</c:v>
                </c:pt>
                <c:pt idx="4">
                  <c:v>Subvencione dhe trasnfere</c:v>
                </c:pt>
                <c:pt idx="5">
                  <c:v>Investime Kapitale </c:v>
                </c:pt>
                <c:pt idx="6">
                  <c:v>Totali </c:v>
                </c:pt>
              </c:strCache>
            </c:strRef>
          </c:cat>
          <c:val>
            <c:numRef>
              <c:f>'Buxheti  per prezentim'!$C$36:$C$42</c:f>
              <c:numCache>
                <c:formatCode>#,##0</c:formatCode>
                <c:ptCount val="7"/>
                <c:pt idx="0" formatCode="@">
                  <c:v>0</c:v>
                </c:pt>
                <c:pt idx="1">
                  <c:v>10496233</c:v>
                </c:pt>
                <c:pt idx="2">
                  <c:v>2761006</c:v>
                </c:pt>
                <c:pt idx="3">
                  <c:v>390000</c:v>
                </c:pt>
                <c:pt idx="4">
                  <c:v>950000</c:v>
                </c:pt>
                <c:pt idx="5">
                  <c:v>6385557</c:v>
                </c:pt>
                <c:pt idx="6">
                  <c:v>20982796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C53-4B61-8D8A-ACE2BC784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53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60" y="1"/>
            <a:ext cx="3038604" cy="4653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20005-0741-4141-87C3-82FACEE284FD}" type="datetimeFigureOut">
              <a:rPr lang="sq-AL" smtClean="0"/>
              <a:t>19.5.2026</a:t>
            </a:fld>
            <a:endParaRPr lang="sq-A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060"/>
            <a:ext cx="3038604" cy="4653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60" y="8831060"/>
            <a:ext cx="3038604" cy="4653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F69A9-1773-4C15-A38C-15EF0C83F8D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65463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5306F-2C8A-4E7D-B127-22F0C73BBB1F}" type="datetimeFigureOut">
              <a:rPr lang="sr-Latn-RS" smtClean="0"/>
              <a:t>19.5.2026.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7830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3F3C3-2B91-4CE9-8367-9282E5FFAC0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7338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3F3C3-2B91-4CE9-8367-9282E5FFAC08}" type="slidenum">
              <a:rPr lang="sr-Latn-RS" smtClean="0"/>
              <a:t>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35552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5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09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086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3964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07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05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65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2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6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81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7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3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5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BF3CAB2-1D78-444D-B3C5-461967C3E546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83506-F05B-495F-8843-0C2F3F6E13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803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  <p:sldLayoutId id="2147484070" r:id="rId13"/>
    <p:sldLayoutId id="2147484071" r:id="rId14"/>
    <p:sldLayoutId id="2147484072" r:id="rId15"/>
    <p:sldLayoutId id="2147484073" r:id="rId16"/>
    <p:sldLayoutId id="214748407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.xls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09800"/>
            <a:ext cx="8763000" cy="4191000"/>
          </a:xfrm>
          <a:ln>
            <a:noFill/>
          </a:ln>
        </p:spPr>
        <p:txBody>
          <a:bodyPr anchor="ctr">
            <a:normAutofit/>
          </a:bodyPr>
          <a:lstStyle/>
          <a:p>
            <a:pPr algn="ctr"/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Prezantimi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</a:t>
            </a:r>
            <a:r>
              <a:rPr lang="sq-AL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uxhetit</a:t>
            </a:r>
            <a:r>
              <a:rPr lang="sq-A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sipas Q</a:t>
            </a:r>
            <a:r>
              <a:rPr lang="en-US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arkores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së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parë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</a:t>
            </a:r>
            <a:r>
              <a:rPr lang="sq-AL" sz="2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uxhetore</a:t>
            </a:r>
            <a:r>
              <a:rPr lang="sq-A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q-A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omunale 202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sq-A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/01</a:t>
            </a:r>
            <a:br>
              <a:rPr lang="sq-AL" sz="2000" dirty="0">
                <a:solidFill>
                  <a:schemeClr val="bg1"/>
                </a:solidFill>
              </a:rPr>
            </a:br>
            <a:br>
              <a:rPr lang="sq-AL" sz="2000" dirty="0">
                <a:solidFill>
                  <a:schemeClr val="bg1"/>
                </a:solidFill>
              </a:rPr>
            </a:br>
            <a:br>
              <a:rPr lang="sq-AL" sz="2000" dirty="0">
                <a:solidFill>
                  <a:schemeClr val="bg1"/>
                </a:solidFill>
              </a:rPr>
            </a:br>
            <a:r>
              <a:rPr lang="de-DE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Maj</a:t>
            </a:r>
            <a:r>
              <a:rPr lang="sq-AL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</a:t>
            </a: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4800"/>
            <a:ext cx="7543799" cy="1676400"/>
          </a:xfrm>
        </p:spPr>
        <p:txBody>
          <a:bodyPr>
            <a:normAutofit/>
          </a:bodyPr>
          <a:lstStyle/>
          <a:p>
            <a:pPr algn="ctr"/>
            <a:r>
              <a:rPr lang="sq-AL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Komuna e Rahovecit</a:t>
            </a:r>
          </a:p>
          <a:p>
            <a:pPr algn="ctr"/>
            <a:r>
              <a:rPr lang="sq-AL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Opštin</a:t>
            </a: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sq-AL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q-AL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Orahovac</a:t>
            </a:r>
            <a:r>
              <a:rPr lang="sq-AL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sq-AL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Municipality</a:t>
            </a:r>
            <a:r>
              <a:rPr lang="sq-AL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q-AL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sq-AL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sq-AL" sz="1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ahovec</a:t>
            </a:r>
            <a:endParaRPr lang="sr-Latn-RS" sz="13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sr-Latn-RS" sz="13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Drejtoria p</a:t>
            </a:r>
            <a:r>
              <a:rPr lang="sq-AL" sz="13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ë</a:t>
            </a:r>
            <a:r>
              <a:rPr lang="sr-Latn-RS" sz="13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 Buxhet dhe Financa</a:t>
            </a:r>
          </a:p>
          <a:p>
            <a:pPr algn="ctr"/>
            <a:r>
              <a:rPr lang="sr-Latn-RS" sz="1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Odelenje za Budžet i Finansije - Department of Budget and Finance</a:t>
            </a:r>
          </a:p>
          <a:p>
            <a:pPr algn="ctr"/>
            <a:endParaRPr lang="sr-Latn-RS" sz="2800" b="1" dirty="0">
              <a:solidFill>
                <a:schemeClr val="tx1"/>
              </a:solidFill>
            </a:endParaRPr>
          </a:p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9003A6-BBDE-42DD-BC11-A16A1344F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082" y="2057400"/>
            <a:ext cx="2141835" cy="21600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6901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58001" cy="457200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sq-AL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BUXHETI I KOMUNËS SË RAHOVECIT NDAHET NË:</a:t>
            </a:r>
            <a:endParaRPr lang="sr-Latn-RS" sz="1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752600"/>
            <a:ext cx="7408333" cy="3048000"/>
          </a:xfrm>
        </p:spPr>
        <p:txBody>
          <a:bodyPr>
            <a:normAutofit/>
          </a:bodyPr>
          <a:lstStyle/>
          <a:p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ërgjithshëm</a:t>
            </a:r>
            <a:endParaRPr lang="sq-AL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specifik për Arsim</a:t>
            </a:r>
          </a:p>
          <a:p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specifik për Shëndetësi</a:t>
            </a:r>
          </a:p>
          <a:p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Financimi i Këshillit të Hoçës së Madhe 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ërbimet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ezidenciale</a:t>
            </a:r>
            <a:endParaRPr lang="sq-AL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Të hyrat Vetanake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43428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599" y="609600"/>
            <a:ext cx="7772401" cy="12192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Buxheti për Komunën e Rahovecit parashihet të jetë në shumë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prej 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21,704,248.00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€,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për vitin 202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b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q-AL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everitar    :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9,377,377.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00 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€</a:t>
            </a:r>
            <a:b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Të Hyrat Vetanake :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2,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326,871</a:t>
            </a:r>
            <a:r>
              <a:rPr lang="sq-AL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.00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€</a:t>
            </a:r>
            <a:endParaRPr lang="sr-Latn-RS" sz="1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8" y="2160590"/>
            <a:ext cx="7086601" cy="4240210"/>
          </a:xfrm>
        </p:spPr>
        <p:txBody>
          <a:bodyPr>
            <a:normAutofit/>
          </a:bodyPr>
          <a:lstStyle/>
          <a:p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Sipas Qarkores 202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/01 Gran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everitar në krahasim me vitin 202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 ndryshim në vlerë prej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81,057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.00 euro apo e shprehur në përqindje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0.42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% .</a:t>
            </a:r>
          </a:p>
          <a:p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Ndryshimi është në </a:t>
            </a:r>
            <a:r>
              <a:rPr lang="sq-AL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e përgjithshëm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rritje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për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0.42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%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specifik për Arsim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ka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zvogëlim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81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%)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gjithashtu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dhe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ë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ndetësis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ë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për (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56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%).</a:t>
            </a:r>
          </a:p>
          <a:p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Të hyrat vetanake kanë rritje në vitin 202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në krahasim me vitin 202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në përqindje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3.35</a:t>
            </a:r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% .</a:t>
            </a:r>
          </a:p>
          <a:p>
            <a:r>
              <a:rPr lang="sq-AL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Të hyrat vetanake bazohen kryesisht në Tatimin në Pronë dhe Tatimin në Tokë.</a:t>
            </a:r>
            <a:endParaRPr lang="sr-Latn-R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619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8CAED6B-2B89-7CC4-0DF4-A3D17C739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142999"/>
            <a:ext cx="7162799" cy="685800"/>
          </a:xfrm>
          <a:noFill/>
        </p:spPr>
        <p:txBody>
          <a:bodyPr>
            <a:normAutofit/>
          </a:bodyPr>
          <a:lstStyle/>
          <a:p>
            <a:r>
              <a:rPr lang="sq-AL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BURIMET E FINANCIMIT SIPAS VITEVE</a:t>
            </a: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2026 – 2029</a:t>
            </a:r>
            <a:endParaRPr lang="en-US" sz="1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7845BDFF-6BFF-96FC-658F-50B2DCB8005F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73088"/>
              </p:ext>
            </p:extLst>
          </p:nvPr>
        </p:nvGraphicFramePr>
        <p:xfrm>
          <a:off x="228600" y="3048000"/>
          <a:ext cx="8715375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Worksheet" r:id="rId4" imgW="10210742" imgH="1914564" progId="Excel.Sheet.12">
                  <p:embed/>
                </p:oleObj>
              </mc:Choice>
              <mc:Fallback>
                <p:oleObj name="Worksheet" r:id="rId4" imgW="10210742" imgH="1914564" progId="Excel.Sheet.12">
                  <p:embed/>
                  <p:pic>
                    <p:nvPicPr>
                      <p:cNvPr id="6" name="Content Placeholder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" y="3048000"/>
                        <a:ext cx="8715375" cy="22098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126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6477000" cy="533400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sq-AL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BUXHETI PËR VITIN 202</a:t>
            </a: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sq-AL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SIPAS FONDIT BURIMOR</a:t>
            </a:r>
            <a:endParaRPr lang="en-US" sz="1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482247"/>
              </p:ext>
            </p:extLst>
          </p:nvPr>
        </p:nvGraphicFramePr>
        <p:xfrm>
          <a:off x="1295400" y="1524000"/>
          <a:ext cx="6096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1262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494" y="685800"/>
            <a:ext cx="6248401" cy="838200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PARAQITJA GRAFIKE E TË HYRAVE VETANAKE SIPAS VITEVE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524635"/>
              </p:ext>
            </p:extLst>
          </p:nvPr>
        </p:nvGraphicFramePr>
        <p:xfrm>
          <a:off x="609600" y="2160588"/>
          <a:ext cx="7848600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87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838200"/>
            <a:ext cx="6615112" cy="1219200"/>
          </a:xfrm>
        </p:spPr>
        <p:txBody>
          <a:bodyPr>
            <a:noAutofit/>
          </a:bodyPr>
          <a:lstStyle/>
          <a:p>
            <a:r>
              <a:rPr lang="sq-AL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PLANIFIKIMI I SHPENZIMEVE SIPAS VITEVE 202</a:t>
            </a:r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sq-AL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-202</a:t>
            </a:r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859627"/>
              </p:ext>
            </p:extLst>
          </p:nvPr>
        </p:nvGraphicFramePr>
        <p:xfrm>
          <a:off x="471488" y="2552700"/>
          <a:ext cx="8199437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5" name="Worksheet" r:id="rId3" imgW="7277028" imgH="1352601" progId="Excel.Sheet.12">
                  <p:embed/>
                </p:oleObj>
              </mc:Choice>
              <mc:Fallback>
                <p:oleObj name="Worksheet" r:id="rId3" imgW="7277028" imgH="135260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1488" y="2552700"/>
                        <a:ext cx="8199437" cy="27813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bg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284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762000"/>
            <a:ext cx="7055380" cy="1447800"/>
          </a:xfrm>
        </p:spPr>
        <p:txBody>
          <a:bodyPr>
            <a:noAutofit/>
          </a:bodyPr>
          <a:lstStyle/>
          <a:p>
            <a:pPr algn="ctr"/>
            <a:r>
              <a:rPr lang="sq-AL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PARAQITJA GRAFIKE E SHPENZIMVE SIPAS KATEGORIVE EKONOMIKE PËR VITIN 202</a:t>
            </a:r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745178"/>
              </p:ext>
            </p:extLst>
          </p:nvPr>
        </p:nvGraphicFramePr>
        <p:xfrm>
          <a:off x="381000" y="1981200"/>
          <a:ext cx="7700611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189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086601" cy="990600"/>
          </a:xfrm>
        </p:spPr>
        <p:txBody>
          <a:bodyPr>
            <a:normAutofit/>
          </a:bodyPr>
          <a:lstStyle/>
          <a:p>
            <a:pPr algn="ctr"/>
            <a:r>
              <a:rPr lang="sq-AL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PARAQITJA GRAFIKE PJESËMARRJA SIPAS KATEGORIVE EKONOMIKE NË VITIN 202</a:t>
            </a:r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endParaRPr lang="sr-Latn-RS" sz="1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497130"/>
              </p:ext>
            </p:extLst>
          </p:nvPr>
        </p:nvGraphicFramePr>
        <p:xfrm>
          <a:off x="615461" y="1619616"/>
          <a:ext cx="6693694" cy="525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1342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1530</TotalTime>
  <Words>397</Words>
  <Application>Microsoft Office PowerPoint</Application>
  <PresentationFormat>On-screen Show (4:3)</PresentationFormat>
  <Paragraphs>48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Ion</vt:lpstr>
      <vt:lpstr>Worksheet</vt:lpstr>
      <vt:lpstr>       Prezantimi i Buxhetit sipas Qarkores së parë Buxhetore Komunale 2027/01   Maj 2026</vt:lpstr>
      <vt:lpstr>    BUXHETI I KOMUNËS SË RAHOVECIT NDAHET NË:</vt:lpstr>
      <vt:lpstr>Buxheti për Komunën e Rahovecit parashihet të jetë në shumën prej   21,704,248.00 €, për vitin 2027 Granti Qeveritar    : 19,377,377.00 € Të Hyrat Vetanake :  2,326,871.00 €</vt:lpstr>
      <vt:lpstr>BURIMET E FINANCIMIT SIPAS VITEVE 2026 – 2029</vt:lpstr>
      <vt:lpstr>    BUXHETI PËR VITIN 2027 SIPAS FONDIT BURIMOR</vt:lpstr>
      <vt:lpstr>PARAQITJA GRAFIKE E TË HYRAVE VETANAKE SIPAS VITEVE</vt:lpstr>
      <vt:lpstr>PLANIFIKIMI I SHPENZIMEVE SIPAS VITEVE 2026 -2029</vt:lpstr>
      <vt:lpstr>PARAQITJA GRAFIKE E SHPENZIMVE SIPAS KATEGORIVE EKONOMIKE PËR VITIN 2027</vt:lpstr>
      <vt:lpstr>PARAQITJA GRAFIKE PJESËMARRJA SIPAS KATEGORIVE EKONOMIKE NË VITIN 2027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Ramadan Kadiri</dc:creator>
  <cp:lastModifiedBy>Izet Morina</cp:lastModifiedBy>
  <cp:revision>188</cp:revision>
  <cp:lastPrinted>2026-05-19T12:04:57Z</cp:lastPrinted>
  <dcterms:created xsi:type="dcterms:W3CDTF">2019-06-18T11:01:50Z</dcterms:created>
  <dcterms:modified xsi:type="dcterms:W3CDTF">2026-05-19T12:49:02Z</dcterms:modified>
</cp:coreProperties>
</file>