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2" r:id="rId3"/>
    <p:sldId id="263" r:id="rId4"/>
    <p:sldId id="275" r:id="rId5"/>
    <p:sldId id="269" r:id="rId6"/>
    <p:sldId id="270" r:id="rId7"/>
    <p:sldId id="271" r:id="rId8"/>
    <p:sldId id="273" r:id="rId9"/>
    <p:sldId id="274" r:id="rId10"/>
    <p:sldId id="268" r:id="rId1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F3EA897-0914-4129-BEA2-97A4CEB748AA}">
          <p14:sldIdLst>
            <p14:sldId id="256"/>
            <p14:sldId id="262"/>
            <p14:sldId id="263"/>
            <p14:sldId id="275"/>
          </p14:sldIdLst>
        </p14:section>
        <p14:section name="Untitled Section" id="{41D43E86-E77B-40E8-9666-BBC36D585290}">
          <p14:sldIdLst>
            <p14:sldId id="269"/>
            <p14:sldId id="270"/>
            <p14:sldId id="271"/>
            <p14:sldId id="273"/>
            <p14:sldId id="274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Buxheti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0D3-4338-A2D4-B9FEB1AE6DB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0D3-4338-A2D4-B9FEB1AE6DB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0D3-4338-A2D4-B9FEB1AE6DB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0D3-4338-A2D4-B9FEB1AE6DB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0D3-4338-A2D4-B9FEB1AE6DB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0D3-4338-A2D4-B9FEB1AE6DB3}"/>
              </c:ext>
            </c:extLst>
          </c:dPt>
          <c:dLbls>
            <c:dLbl>
              <c:idx val="0"/>
              <c:layout>
                <c:manualLayout>
                  <c:x val="-5.5686699876801117E-2"/>
                  <c:y val="-0.17704068241469817"/>
                </c:manualLayout>
              </c:layout>
              <c:tx>
                <c:rich>
                  <a:bodyPr/>
                  <a:lstStyle/>
                  <a:p>
                    <a:r>
                      <a:rPr lang="it-IT" baseline="0" dirty="0"/>
                      <a:t>Granti i Administratës 9,168,059, 42.55%</a:t>
                    </a:r>
                    <a:endParaRPr lang="it-IT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0D3-4338-A2D4-B9FEB1AE6DB3}"/>
                </c:ext>
              </c:extLst>
            </c:dLbl>
            <c:dLbl>
              <c:idx val="1"/>
              <c:layout>
                <c:manualLayout>
                  <c:x val="-1.8632358455193104E-2"/>
                  <c:y val="3.2718222722159553E-2"/>
                </c:manualLayout>
              </c:layout>
              <c:tx>
                <c:rich>
                  <a:bodyPr/>
                  <a:lstStyle/>
                  <a:p>
                    <a:r>
                      <a:rPr lang="it-IT" dirty="0">
                        <a:solidFill>
                          <a:schemeClr val="tx1"/>
                        </a:solidFill>
                      </a:rPr>
                      <a:t>Granti i Arsimit 7,504,301 34.83%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0D3-4338-A2D4-B9FEB1AE6DB3}"/>
                </c:ext>
              </c:extLst>
            </c:dLbl>
            <c:dLbl>
              <c:idx val="2"/>
              <c:layout>
                <c:manualLayout>
                  <c:x val="-0.11138137988186969"/>
                  <c:y val="0.25884434038218318"/>
                </c:manualLayout>
              </c:layout>
              <c:tx>
                <c:rich>
                  <a:bodyPr/>
                  <a:lstStyle/>
                  <a:p>
                    <a:fld id="{E1196299-DA06-4002-90F7-5523F4D7305B}" type="CATEGORYNAME">
                      <a:rPr lang="it-IT" smtClean="0">
                        <a:solidFill>
                          <a:schemeClr val="tx1"/>
                        </a:solidFill>
                      </a:rPr>
                      <a:pPr/>
                      <a:t>[CATEGORY NAME]</a:t>
                    </a:fld>
                    <a:r>
                      <a:rPr lang="it-IT" baseline="0" dirty="0">
                        <a:solidFill>
                          <a:schemeClr val="tx1"/>
                        </a:solidFill>
                      </a:rPr>
                      <a:t> 2,360,221 10.95%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0D3-4338-A2D4-B9FEB1AE6DB3}"/>
                </c:ext>
              </c:extLst>
            </c:dLbl>
            <c:dLbl>
              <c:idx val="3"/>
              <c:layout>
                <c:manualLayout>
                  <c:x val="-0.14098401027775853"/>
                  <c:y val="0.15825554427393773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>
                        <a:solidFill>
                          <a:schemeClr val="tx1"/>
                        </a:solidFill>
                      </a:rPr>
                      <a:t>Granti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dirty="0" err="1">
                        <a:solidFill>
                          <a:schemeClr val="tx1"/>
                        </a:solidFill>
                      </a:rPr>
                      <a:t>i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dirty="0" err="1">
                        <a:solidFill>
                          <a:schemeClr val="tx1"/>
                        </a:solidFill>
                      </a:rPr>
                      <a:t>Këshillit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dirty="0" err="1">
                        <a:solidFill>
                          <a:schemeClr val="tx1"/>
                        </a:solidFill>
                      </a:rPr>
                      <a:t>të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dirty="0" err="1">
                        <a:solidFill>
                          <a:schemeClr val="tx1"/>
                        </a:solidFill>
                      </a:rPr>
                      <a:t>Hoçës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dirty="0" err="1">
                        <a:solidFill>
                          <a:schemeClr val="tx1"/>
                        </a:solidFill>
                      </a:rPr>
                      <a:t>së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dirty="0" err="1">
                        <a:solidFill>
                          <a:schemeClr val="tx1"/>
                        </a:solidFill>
                      </a:rPr>
                      <a:t>Madhe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 33,737 0.16%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A0D3-4338-A2D4-B9FEB1AE6DB3}"/>
                </c:ext>
              </c:extLst>
            </c:dLbl>
            <c:dLbl>
              <c:idx val="4"/>
              <c:layout>
                <c:manualLayout>
                  <c:x val="5.2033261061052924E-3"/>
                  <c:y val="-7.3741894217699944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>
                        <a:solidFill>
                          <a:schemeClr val="tx1"/>
                        </a:solidFill>
                      </a:rPr>
                      <a:t>Granti</a:t>
                    </a:r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baseline="0" dirty="0" err="1">
                        <a:solidFill>
                          <a:schemeClr val="tx1"/>
                        </a:solidFill>
                      </a:rPr>
                      <a:t>Rezidencial</a:t>
                    </a:r>
                    <a:r>
                      <a:rPr lang="en-US" dirty="0">
                        <a:solidFill>
                          <a:schemeClr val="tx1"/>
                        </a:solidFill>
                      </a:rPr>
                      <a:t>, 230,000 1.07%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A0D3-4338-A2D4-B9FEB1AE6DB3}"/>
                </c:ext>
              </c:extLst>
            </c:dLbl>
            <c:dLbl>
              <c:idx val="5"/>
              <c:layout>
                <c:manualLayout>
                  <c:x val="0.20487090899351867"/>
                  <c:y val="9.0569928758904399E-4"/>
                </c:manualLayout>
              </c:layout>
              <c:tx>
                <c:rich>
                  <a:bodyPr/>
                  <a:lstStyle/>
                  <a:p>
                    <a:fld id="{3D48F772-7831-4CDF-9CAF-D1360F173E83}" type="CATEGORYNAME">
                      <a:rPr lang="en-US"/>
                      <a:pPr/>
                      <a:t>[CATEGORY NAME]</a:t>
                    </a:fld>
                    <a:r>
                      <a:rPr lang="en-US"/>
                      <a:t>, 2,251,414, 10.45%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A0D3-4338-A2D4-B9FEB1AE6D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Grandi i përgjithshëm</c:v>
                </c:pt>
                <c:pt idx="1">
                  <c:v>Grandi i arsimit</c:v>
                </c:pt>
                <c:pt idx="2">
                  <c:v>Grandi i shëndetësisë</c:v>
                </c:pt>
                <c:pt idx="3">
                  <c:v>Grandi i Këshillin e Hoçës së Madhe</c:v>
                </c:pt>
                <c:pt idx="4">
                  <c:v>Grandi rezidencial</c:v>
                </c:pt>
                <c:pt idx="5">
                  <c:v>THV</c:v>
                </c:pt>
              </c:strCache>
            </c:strRef>
          </c:cat>
          <c:val>
            <c:numRef>
              <c:f>Sheet1!$B$2:$B$7</c:f>
              <c:numCache>
                <c:formatCode>#,##0</c:formatCode>
                <c:ptCount val="6"/>
                <c:pt idx="0">
                  <c:v>9168059</c:v>
                </c:pt>
                <c:pt idx="1">
                  <c:v>7330156</c:v>
                </c:pt>
                <c:pt idx="2">
                  <c:v>2452200</c:v>
                </c:pt>
                <c:pt idx="3">
                  <c:v>30670</c:v>
                </c:pt>
                <c:pt idx="4">
                  <c:v>0</c:v>
                </c:pt>
                <c:pt idx="5">
                  <c:v>2001711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0D3-4338-A2D4-B9FEB1AE6D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>
                <a:solidFill>
                  <a:schemeClr val="tx1"/>
                </a:solidFill>
              </a:rPr>
              <a:t>Të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Hyrat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vetanake</a:t>
            </a:r>
            <a:endParaRPr lang="en-US" dirty="0">
              <a:solidFill>
                <a:schemeClr val="tx1"/>
              </a:solidFill>
            </a:endParaRP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dirty="0">
                <a:solidFill>
                  <a:schemeClr val="tx1"/>
                </a:solidFill>
              </a:rPr>
              <a:t>2025 - 2028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6006499577138412E-2"/>
          <c:y val="0.19205232495078498"/>
          <c:w val="0.95598900071561188"/>
          <c:h val="0.72119088883833482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2026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2,001,711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32F-4D12-BA32-FA06DB67B73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2,403,069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32F-4D12-BA32-FA06DB67B7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Tatimi ne prone</c:v>
                </c:pt>
                <c:pt idx="1">
                  <c:v>Taksa komunale</c:v>
                </c:pt>
              </c:strCache>
            </c:strRef>
          </c:cat>
          <c:val>
            <c:numRef>
              <c:f>Sheet1!$D$2:$D$3</c:f>
              <c:numCache>
                <c:formatCode>#,##0</c:formatCode>
                <c:ptCount val="2"/>
                <c:pt idx="0">
                  <c:v>779432</c:v>
                </c:pt>
                <c:pt idx="1">
                  <c:v>1365281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20-4E3C-A652-2389165AEA1A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2027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2,251,414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32F-4D12-BA32-FA06DB67B73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2,305,695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32F-4D12-BA32-FA06DB67B7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Tatimi ne prone</c:v>
                </c:pt>
                <c:pt idx="1">
                  <c:v>Taksa komunale</c:v>
                </c:pt>
              </c:strCache>
            </c:strRef>
          </c:cat>
          <c:val>
            <c:numRef>
              <c:f>Sheet1!$E$2:$E$3</c:f>
              <c:numCache>
                <c:formatCode>#,##0</c:formatCode>
                <c:ptCount val="2"/>
                <c:pt idx="0">
                  <c:v>857487</c:v>
                </c:pt>
                <c:pt idx="1">
                  <c:v>1433545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E20-4E3C-A652-2389165AEA1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401082112"/>
        <c:axId val="-1401076672"/>
      </c:barChart>
      <c:catAx>
        <c:axId val="-14010821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1401076672"/>
        <c:crosses val="autoZero"/>
        <c:auto val="1"/>
        <c:lblAlgn val="ctr"/>
        <c:lblOffset val="100"/>
        <c:noMultiLvlLbl val="0"/>
      </c:catAx>
      <c:valAx>
        <c:axId val="-1401076672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401082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384316048751082"/>
          <c:y val="0.17687160708778729"/>
          <c:w val="0.36031067922014526"/>
          <c:h val="0.5893180798760870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2026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C53-4AF7-90D5-2F9C22B5FA7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C53-4AF7-90D5-2F9C22B5FA7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C53-4AF7-90D5-2F9C22B5FA7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C53-4AF7-90D5-2F9C22B5FA7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C53-4AF7-90D5-2F9C22B5FA7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C53-4AF7-90D5-2F9C22B5FA7E}"/>
              </c:ext>
            </c:extLst>
          </c:dPt>
          <c:dLbls>
            <c:dLbl>
              <c:idx val="0"/>
              <c:layout>
                <c:manualLayout>
                  <c:x val="-1.6003999739777633E-2"/>
                  <c:y val="-0.34028634240359951"/>
                </c:manualLayout>
              </c:layout>
              <c:tx>
                <c:rich>
                  <a:bodyPr/>
                  <a:lstStyle/>
                  <a:p>
                    <a:fld id="{22301803-5FB2-4C9D-A9B3-592B089A4112}" type="CATEGORYNAME">
                      <a:rPr lang="en-US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pPr/>
                      <a:t>[CATEGORY NAME]</a:t>
                    </a:fld>
                    <a:r>
                      <a:rPr lang="en-US" baseline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
58.01%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C53-4AF7-90D5-2F9C22B5FA7E}"/>
                </c:ext>
              </c:extLst>
            </c:dLbl>
            <c:dLbl>
              <c:idx val="1"/>
              <c:layout>
                <c:manualLayout>
                  <c:x val="3.1689303614998741E-2"/>
                  <c:y val="-9.7659120734908136E-2"/>
                </c:manualLayout>
              </c:layout>
              <c:tx>
                <c:rich>
                  <a:bodyPr/>
                  <a:lstStyle/>
                  <a:p>
                    <a:fld id="{BF0BE8DF-C2D1-45E5-99CF-C57BC96EF97B}" type="CATEGORYNAME">
                      <a:rPr lang="en-US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pPr/>
                      <a:t>[CATEGORY NAME]</a:t>
                    </a:fld>
                    <a:r>
                      <a:rPr lang="en-US" baseline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
12.81%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C53-4AF7-90D5-2F9C22B5FA7E}"/>
                </c:ext>
              </c:extLst>
            </c:dLbl>
            <c:dLbl>
              <c:idx val="2"/>
              <c:layout>
                <c:manualLayout>
                  <c:x val="0.10391844231581092"/>
                  <c:y val="-6.5772051931008629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FB6B7A5-5931-42AB-B389-2464444993AF}" type="CATEGORYNAME">
                      <a:rPr lang="en-US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
1.81%</a:t>
                    </a:r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0328062279733383"/>
                      <c:h val="0.1247457349081364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C53-4AF7-90D5-2F9C22B5FA7E}"/>
                </c:ext>
              </c:extLst>
            </c:dLbl>
            <c:dLbl>
              <c:idx val="3"/>
              <c:layout>
                <c:manualLayout>
                  <c:x val="-2.2791438237822946E-2"/>
                  <c:y val="9.666033933258332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7D1D8FF-45FC-401B-ABF6-A65A95A82E72}" type="CATEGORYNAME">
                      <a:rPr lang="en-US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
4.64%</a:t>
                    </a:r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4018952522079092"/>
                      <c:h val="0.1231496062992125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C53-4AF7-90D5-2F9C22B5FA7E}"/>
                </c:ext>
              </c:extLst>
            </c:dLbl>
            <c:dLbl>
              <c:idx val="4"/>
              <c:layout>
                <c:manualLayout>
                  <c:x val="-8.9382258109129267E-2"/>
                  <c:y val="6.011529808773903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90D4DCE-E98B-463E-B54B-54013BDB907B}" type="CATEGORYNAME">
                      <a:rPr lang="en-US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
22.73%</a:t>
                    </a:r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2C53-4AF7-90D5-2F9C22B5FA7E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Sheet1!$A$2:$A$7</c:f>
              <c:strCache>
                <c:ptCount val="6"/>
                <c:pt idx="0">
                  <c:v>Paga dhe mëditje</c:v>
                </c:pt>
                <c:pt idx="1">
                  <c:v>Mallra dhe shërbime</c:v>
                </c:pt>
                <c:pt idx="2">
                  <c:v>Shërbime komunale</c:v>
                </c:pt>
                <c:pt idx="3">
                  <c:v>Subvencione </c:v>
                </c:pt>
                <c:pt idx="4">
                  <c:v>Invetimet</c:v>
                </c:pt>
                <c:pt idx="5">
                  <c:v>Totali i buxhetit</c:v>
                </c:pt>
              </c:strCache>
            </c:strRef>
          </c:cat>
          <c:val>
            <c:numRef>
              <c:f>Sheet1!$B$2:$B$7</c:f>
            </c:numRef>
          </c:val>
          <c:extLst>
            <c:ext xmlns:c16="http://schemas.microsoft.com/office/drawing/2014/chart" uri="{C3380CC4-5D6E-409C-BE32-E72D297353CC}">
              <c16:uniqueId val="{0000000C-2C53-4AF7-90D5-2F9C22B5FA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'[Chart in Microsoft PowerPoint]Sheet1'!$A$2:$A$6</c:f>
              <c:strCache>
                <c:ptCount val="5"/>
                <c:pt idx="0">
                  <c:v>Paga dhe mëditje</c:v>
                </c:pt>
                <c:pt idx="1">
                  <c:v>Mallra dhe shërbime</c:v>
                </c:pt>
                <c:pt idx="2">
                  <c:v>Shërbime komunale</c:v>
                </c:pt>
                <c:pt idx="3">
                  <c:v>Subvencione </c:v>
                </c:pt>
                <c:pt idx="4">
                  <c:v>Invetimet</c:v>
                </c:pt>
              </c:strCache>
            </c:strRef>
          </c:cat>
          <c:val>
            <c:numRef>
              <c:f>'[Chart in Microsoft PowerPoint]Sheet1'!$B$2:$B$6</c:f>
            </c:numRef>
          </c:val>
          <c:extLst>
            <c:ext xmlns:c16="http://schemas.microsoft.com/office/drawing/2014/chart" uri="{C3380CC4-5D6E-409C-BE32-E72D297353CC}">
              <c16:uniqueId val="{00000000-3101-411D-B2D1-7E98D86C69B7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3101-411D-B2D1-7E98D86C69B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3101-411D-B2D1-7E98D86C69B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3101-411D-B2D1-7E98D86C69B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3101-411D-B2D1-7E98D86C69B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3101-411D-B2D1-7E98D86C69B7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F55E0E0-98EA-4FB9-8331-2B385822BB37}" type="CATEGORYNAME">
                      <a:rPr lang="en-US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, </a:t>
                    </a:r>
                    <a:fld id="{90E7ED5E-EA3B-408D-A5E1-E58E8937635A}" type="VALUE">
                      <a:rPr lang="en-US" baseline="0" smtClean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3101-411D-B2D1-7E98D86C69B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D30C571-F08D-42DD-AB39-C812D91E06C1}" type="CATEGORYNAME">
                      <a:rPr lang="en-US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, </a:t>
                    </a:r>
                    <a:fld id="{33A96F63-B7C2-45BC-81F5-4C22FA97F7A4}" type="VALUE">
                      <a:rPr lang="en-US" baseline="0" smtClean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3101-411D-B2D1-7E98D86C69B7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AAC8DE5-CD96-49D8-92CF-A4D0BED7F3EA}" type="CATEGORYNAME">
                      <a:rPr lang="en-US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, </a:t>
                    </a:r>
                    <a:fld id="{CB85C48A-C95F-415F-B70B-021AC8C54AA1}" type="VALUE">
                      <a:rPr lang="en-US" baseline="0" smtClean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3101-411D-B2D1-7E98D86C69B7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9A3E509-8953-4636-BC36-D65C3EC3F7E6}" type="CATEGORYNAME">
                      <a:rPr lang="en-US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, </a:t>
                    </a:r>
                    <a:fld id="{B06CC565-A837-49F6-A567-7BB3F8399BDB}" type="VALUE">
                      <a:rPr lang="en-US" baseline="0" smtClean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3101-411D-B2D1-7E98D86C69B7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spc="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0FFB747-FFC9-4DCF-8927-60E06A85FCBA}" type="CATEGORYNAME">
                      <a:rPr lang="en-US" dirty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, </a:t>
                    </a:r>
                    <a:fld id="{72613D44-FAEF-4025-A330-1A445D048CD6}" type="VALUE">
                      <a:rPr lang="en-US" baseline="0" smtClean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 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3101-411D-B2D1-7E98D86C69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'[Chart in Microsoft PowerPoint]Sheet1'!$A$2:$A$6</c:f>
              <c:strCache>
                <c:ptCount val="5"/>
                <c:pt idx="0">
                  <c:v>Paga dhe mëditje</c:v>
                </c:pt>
                <c:pt idx="1">
                  <c:v>Mallra dhe shërbime</c:v>
                </c:pt>
                <c:pt idx="2">
                  <c:v>Shërbime komunale</c:v>
                </c:pt>
                <c:pt idx="3">
                  <c:v>Subvencione </c:v>
                </c:pt>
                <c:pt idx="4">
                  <c:v>Invetimet</c:v>
                </c:pt>
              </c:strCache>
            </c:strRef>
          </c:cat>
          <c:val>
            <c:numRef>
              <c:f>'[Chart in Microsoft PowerPoint]Sheet1'!$C$2:$C$6</c:f>
              <c:numCache>
                <c:formatCode>_(* #,##0.00_);_(* \(#,##0.00\);_(* "-"??_);_(@_)</c:formatCode>
                <c:ptCount val="5"/>
                <c:pt idx="0">
                  <c:v>58.0066431121382</c:v>
                </c:pt>
                <c:pt idx="1">
                  <c:v>12.813441340369373</c:v>
                </c:pt>
                <c:pt idx="2">
                  <c:v>1.8099352637205623</c:v>
                </c:pt>
                <c:pt idx="3">
                  <c:v>4.6408596505655444</c:v>
                </c:pt>
                <c:pt idx="4">
                  <c:v>22.729120633206314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101-411D-B2D1-7E98D86C69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133826851269789"/>
          <c:y val="0.14587101787575113"/>
          <c:w val="0.78813272665067835"/>
          <c:h val="0.6736853988111261"/>
        </c:manualLayout>
      </c:layout>
      <c:ofPieChart>
        <c:ofPieType val="pie"/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C53-4B61-8D8A-ACE2BC78491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C53-4B61-8D8A-ACE2BC78491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C53-4B61-8D8A-ACE2BC78491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C53-4B61-8D8A-ACE2BC78491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C53-4B61-8D8A-ACE2BC78491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C53-4B61-8D8A-ACE2BC78491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C53-4B61-8D8A-ACE2BC78491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C53-4B61-8D8A-ACE2BC784912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53-4B61-8D8A-ACE2BC784912}"/>
                </c:ext>
              </c:extLst>
            </c:dLbl>
            <c:dLbl>
              <c:idx val="1"/>
              <c:layout>
                <c:manualLayout>
                  <c:x val="2.0242400324084857E-3"/>
                  <c:y val="0.26522804518071258"/>
                </c:manualLayout>
              </c:layout>
              <c:tx>
                <c:rich>
                  <a:bodyPr/>
                  <a:lstStyle/>
                  <a:p>
                    <a:fld id="{C3A97437-B079-4E30-B65D-61B18D4D4B5C}" type="CATEGORYNAME">
                      <a:rPr lang="en-US" smtClean="0"/>
                      <a:pPr/>
                      <a:t>[CATEGORY NAME]</a:t>
                    </a:fld>
                    <a:r>
                      <a:rPr lang="en-US" baseline="0" dirty="0"/>
                      <a:t> </a:t>
                    </a:r>
                    <a:r>
                      <a:rPr lang="en-US" sz="1000" baseline="0" dirty="0"/>
                      <a:t>12,499,116.00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C53-4B61-8D8A-ACE2BC784912}"/>
                </c:ext>
              </c:extLst>
            </c:dLbl>
            <c:dLbl>
              <c:idx val="2"/>
              <c:layout>
                <c:manualLayout>
                  <c:x val="-1.9224924492684925E-2"/>
                  <c:y val="-4.5819961705969005E-2"/>
                </c:manualLayout>
              </c:layout>
              <c:tx>
                <c:rich>
                  <a:bodyPr/>
                  <a:lstStyle/>
                  <a:p>
                    <a:fld id="{ECD9F017-D196-4FD8-B8CD-31BA70DF324B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DBB5C467-2E2B-4A85-BA06-29D0DF049BAE}" type="VALUE">
                      <a:rPr lang="en-US" baseline="0" smtClean="0"/>
                      <a:pPr/>
                      <a:t>[VALUE]</a:t>
                    </a:fld>
                    <a:r>
                      <a:rPr lang="en-US" baseline="0" dirty="0"/>
                      <a:t>.00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C53-4B61-8D8A-ACE2BC784912}"/>
                </c:ext>
              </c:extLst>
            </c:dLbl>
            <c:dLbl>
              <c:idx val="3"/>
              <c:layout>
                <c:manualLayout>
                  <c:x val="9.0906306741837917E-2"/>
                  <c:y val="-0.20130865225037398"/>
                </c:manualLayout>
              </c:layout>
              <c:tx>
                <c:rich>
                  <a:bodyPr/>
                  <a:lstStyle/>
                  <a:p>
                    <a:fld id="{A267B00D-9F71-41C2-B604-289CCCAEB720}" type="CATEGORYNAME">
                      <a:rPr lang="en-US" sz="1000" smtClean="0"/>
                      <a:pPr/>
                      <a:t>[CATEGORY NAME]</a:t>
                    </a:fld>
                    <a:r>
                      <a:rPr lang="en-US" sz="1000" baseline="0" dirty="0"/>
                      <a:t>, 390,000.00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C53-4B61-8D8A-ACE2BC784912}"/>
                </c:ext>
              </c:extLst>
            </c:dLbl>
            <c:dLbl>
              <c:idx val="4"/>
              <c:layout>
                <c:manualLayout>
                  <c:x val="-9.0164414447388916E-2"/>
                  <c:y val="0.134797616160400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DC9DC962-52D8-4780-8122-661511860024}" type="CATEGORYNAME">
                      <a:rPr lang="en-US" sz="100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b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[CATEGORY NAME]</a:t>
                    </a:fld>
                    <a:r>
                      <a:rPr lang="en-US" sz="1000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, 1,000,000.00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945562793877341"/>
                      <c:h val="0.1135569550420156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C53-4B61-8D8A-ACE2BC784912}"/>
                </c:ext>
              </c:extLst>
            </c:dLbl>
            <c:dLbl>
              <c:idx val="5"/>
              <c:layout>
                <c:manualLayout>
                  <c:x val="-7.6257774481980345E-3"/>
                  <c:y val="0.10402247232934533"/>
                </c:manualLayout>
              </c:layout>
              <c:tx>
                <c:rich>
                  <a:bodyPr/>
                  <a:lstStyle/>
                  <a:p>
                    <a:fld id="{6AB039FD-78D7-4D76-B381-6156E35C169A}" type="CATEGORYNAME">
                      <a:rPr lang="en-US" sz="1000"/>
                      <a:pPr/>
                      <a:t>[CATEGORY NAME]</a:t>
                    </a:fld>
                    <a:r>
                      <a:rPr lang="en-US" sz="1000" baseline="0" dirty="0"/>
                      <a:t>, 4,897,610.00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C53-4B61-8D8A-ACE2BC784912}"/>
                </c:ext>
              </c:extLst>
            </c:dLbl>
            <c:dLbl>
              <c:idx val="6"/>
              <c:layout>
                <c:manualLayout>
                  <c:x val="-1.6630353882325664E-2"/>
                  <c:y val="-0.1727334734681150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4720A046-97B2-41C1-BE13-ACFFCC12F0D8}" type="CATEGORYNAME">
                      <a:rPr lang="en-US" sz="100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b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[CATEGORY NAME]</a:t>
                    </a:fld>
                    <a:r>
                      <a:rPr lang="en-US" sz="1000" baseline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a:t>, 21,547,732.00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605122074597371"/>
                      <c:h val="7.732858585831664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C53-4B61-8D8A-ACE2BC784912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C53-4B61-8D8A-ACE2BC7849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'Buxheti  per prezentim'!$A$36:$A$42</c:f>
              <c:strCache>
                <c:ptCount val="7"/>
                <c:pt idx="0">
                  <c:v>Kategorite ekonomike </c:v>
                </c:pt>
                <c:pt idx="1">
                  <c:v>Pagat dhe mëditje</c:v>
                </c:pt>
                <c:pt idx="2">
                  <c:v>Mallra dhe Shërbime </c:v>
                </c:pt>
                <c:pt idx="3">
                  <c:v>Shërbime Komunale</c:v>
                </c:pt>
                <c:pt idx="4">
                  <c:v>Subvencione dhe trasnfere</c:v>
                </c:pt>
                <c:pt idx="5">
                  <c:v>Investime Kapitale </c:v>
                </c:pt>
                <c:pt idx="6">
                  <c:v>Totali </c:v>
                </c:pt>
              </c:strCache>
            </c:strRef>
          </c:cat>
          <c:val>
            <c:numRef>
              <c:f>'Buxheti  per prezentim'!$C$36:$C$42</c:f>
              <c:numCache>
                <c:formatCode>#,##0</c:formatCode>
                <c:ptCount val="7"/>
                <c:pt idx="0" formatCode="@">
                  <c:v>0</c:v>
                </c:pt>
                <c:pt idx="1">
                  <c:v>10496233</c:v>
                </c:pt>
                <c:pt idx="2">
                  <c:v>2761006</c:v>
                </c:pt>
                <c:pt idx="3">
                  <c:v>390000</c:v>
                </c:pt>
                <c:pt idx="4">
                  <c:v>950000</c:v>
                </c:pt>
                <c:pt idx="5">
                  <c:v>6385557</c:v>
                </c:pt>
                <c:pt idx="6">
                  <c:v>20982796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C53-4B61-8D8A-ACE2BC784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C20005-0741-4141-87C3-82FACEE284FD}" type="datetimeFigureOut">
              <a:rPr lang="sq-AL" smtClean="0"/>
              <a:t>13.8.2025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975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F69A9-1773-4C15-A38C-15EF0C83F8D7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65463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5306F-2C8A-4E7D-B127-22F0C73BBB1F}" type="datetimeFigureOut">
              <a:rPr lang="sr-Latn-RS" smtClean="0"/>
              <a:t>13.8.2025.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608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3F3C3-2B91-4CE9-8367-9282E5FFAC0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73389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45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09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86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3964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07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05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8650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21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6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0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3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16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10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773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3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3CAB2-1D78-444D-B3C5-461967C3E54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55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BF3CAB2-1D78-444D-B3C5-461967C3E546}" type="datetimeFigureOut">
              <a:rPr lang="en-US" smtClean="0"/>
              <a:t>8/13/2025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83506-F05B-495F-8843-0C2F3F6E1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803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58" r:id="rId1"/>
    <p:sldLayoutId id="2147484059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66" r:id="rId9"/>
    <p:sldLayoutId id="2147484067" r:id="rId10"/>
    <p:sldLayoutId id="2147484068" r:id="rId11"/>
    <p:sldLayoutId id="2147484069" r:id="rId12"/>
    <p:sldLayoutId id="2147484070" r:id="rId13"/>
    <p:sldLayoutId id="2147484071" r:id="rId14"/>
    <p:sldLayoutId id="2147484072" r:id="rId15"/>
    <p:sldLayoutId id="2147484073" r:id="rId16"/>
    <p:sldLayoutId id="214748407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09800"/>
            <a:ext cx="8763000" cy="4191000"/>
          </a:xfrm>
          <a:ln>
            <a:noFill/>
          </a:ln>
        </p:spPr>
        <p:txBody>
          <a:bodyPr anchor="ctr">
            <a:normAutofit/>
          </a:bodyPr>
          <a:lstStyle/>
          <a:p>
            <a:pPr algn="ctr"/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Prezantimi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</a:t>
            </a:r>
            <a:r>
              <a:rPr lang="sq-AL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uxhetit</a:t>
            </a:r>
            <a:r>
              <a:rPr lang="sq-AL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sipas Q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arkores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së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parë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</a:t>
            </a:r>
            <a:r>
              <a:rPr lang="sq-AL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uxhetore</a:t>
            </a:r>
            <a:r>
              <a:rPr lang="sq-AL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q-AL" sz="20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omunale</a:t>
            </a:r>
            <a:r>
              <a:rPr lang="sq-AL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sq-AL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/01</a:t>
            </a:r>
            <a:br>
              <a:rPr lang="sq-AL" sz="2000" dirty="0">
                <a:solidFill>
                  <a:schemeClr val="tx1"/>
                </a:solidFill>
              </a:rPr>
            </a:br>
            <a:br>
              <a:rPr lang="sq-AL" sz="2000" dirty="0">
                <a:solidFill>
                  <a:schemeClr val="tx1"/>
                </a:solidFill>
              </a:rPr>
            </a:br>
            <a:br>
              <a:rPr lang="sq-AL" sz="2000" dirty="0">
                <a:solidFill>
                  <a:schemeClr val="tx1"/>
                </a:solidFill>
              </a:rPr>
            </a:br>
            <a:r>
              <a:rPr lang="sq-AL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2025</a:t>
            </a: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4800"/>
            <a:ext cx="7543799" cy="1676400"/>
          </a:xfrm>
        </p:spPr>
        <p:txBody>
          <a:bodyPr>
            <a:normAutofit/>
          </a:bodyPr>
          <a:lstStyle/>
          <a:p>
            <a:pPr algn="ctr"/>
            <a:r>
              <a:rPr lang="sq-AL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Komuna e Rahovecit</a:t>
            </a:r>
          </a:p>
          <a:p>
            <a:pPr algn="ctr"/>
            <a:r>
              <a:rPr lang="sq-AL" sz="16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Opštin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sq-AL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6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Orahovac</a:t>
            </a:r>
            <a:r>
              <a:rPr lang="sq-AL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sq-AL" sz="16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Municipality</a:t>
            </a:r>
            <a:r>
              <a:rPr lang="sq-AL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6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sq-AL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sq-AL" sz="16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ahovec</a:t>
            </a:r>
            <a:endParaRPr lang="sr-Latn-RS" sz="13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sr-Latn-RS" sz="13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Drejtoria p</a:t>
            </a:r>
            <a:r>
              <a:rPr lang="sq-AL" sz="13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ë</a:t>
            </a:r>
            <a:r>
              <a:rPr lang="sr-Latn-RS" sz="13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 Buxhet dhe Financa</a:t>
            </a:r>
          </a:p>
          <a:p>
            <a:pPr algn="ctr"/>
            <a:r>
              <a:rPr lang="sr-Latn-RS" sz="1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Odelenje za Budžet i Finansije - Department of Budget and Finance</a:t>
            </a:r>
          </a:p>
          <a:p>
            <a:pPr algn="ctr"/>
            <a:endParaRPr lang="sr-Latn-RS" sz="2800" b="1" dirty="0">
              <a:solidFill>
                <a:schemeClr val="tx1"/>
              </a:solidFill>
            </a:endParaRPr>
          </a:p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9003A6-BBDE-42DD-BC11-A16A1344F4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082" y="2057400"/>
            <a:ext cx="2141835" cy="21600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69010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086601" cy="990600"/>
          </a:xfrm>
        </p:spPr>
        <p:txBody>
          <a:bodyPr>
            <a:normAutofit/>
          </a:bodyPr>
          <a:lstStyle/>
          <a:p>
            <a:pPr algn="ctr"/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Paraqitja grafike pjesëmarrja sipas kategorive ekonomike në vitin 202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endParaRPr lang="sr-Latn-R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1728179"/>
              </p:ext>
            </p:extLst>
          </p:nvPr>
        </p:nvGraphicFramePr>
        <p:xfrm>
          <a:off x="603737" y="1604962"/>
          <a:ext cx="6693694" cy="5253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1342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9" y="609600"/>
            <a:ext cx="6858001" cy="457200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Buxheti i Komunës së Rahovecit ndahet në :</a:t>
            </a:r>
            <a:endParaRPr lang="sr-Latn-R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752600"/>
            <a:ext cx="7408333" cy="3048000"/>
          </a:xfrm>
        </p:spPr>
        <p:txBody>
          <a:bodyPr>
            <a:normAutofit/>
          </a:bodyPr>
          <a:lstStyle/>
          <a:p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ërgjithshëm</a:t>
            </a:r>
            <a:endParaRPr lang="sq-A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specifik për Arsim</a:t>
            </a:r>
          </a:p>
          <a:p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specifik për Shëndetësi</a:t>
            </a:r>
          </a:p>
          <a:p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Financimi i Këshillit të Hoçës së Madhe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ërbimet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ezidenciale</a:t>
            </a:r>
            <a:endParaRPr lang="sq-AL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Të hyrat Vetanake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143428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599" y="609600"/>
            <a:ext cx="7772401" cy="121920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Buxheti për Komunën e Rahovecit parashihet të jetë në shumë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prej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547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,7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32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.00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€,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për vitin 202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q-AL" sz="18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sq-AL" sz="18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everitar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: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296,318.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00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€</a:t>
            </a:r>
            <a:b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Të Hyrat </a:t>
            </a:r>
            <a:r>
              <a:rPr lang="sq-AL" sz="18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Vetanake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2,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251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414</a:t>
            </a:r>
            <a:r>
              <a:rPr lang="sq-AL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.00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€</a:t>
            </a:r>
            <a:endParaRPr lang="sr-Latn-RS" sz="18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98" y="2160590"/>
            <a:ext cx="7086601" cy="4240210"/>
          </a:xfrm>
        </p:spPr>
        <p:txBody>
          <a:bodyPr>
            <a:normAutofit/>
          </a:bodyPr>
          <a:lstStyle/>
          <a:p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Sipas Qarkores 202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/01 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everitar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në krahasim me vitin 202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ka ndryshim në vlerë prej (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85,233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.00) euro apo e shprehur në përqindje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1.66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%) .</a:t>
            </a:r>
          </a:p>
          <a:p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Ndryshimi është në 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e përgjithshëm për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0.43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 për shkak të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ligjit te pagave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specifik për Arsim për (2.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38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%)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si dhe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kemi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zvogëlim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ë </a:t>
            </a:r>
            <a:r>
              <a:rPr lang="sq-AL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të shendetësise për (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75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%).</a:t>
            </a:r>
          </a:p>
          <a:p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Të hyrat vetanake kanë rritje në vitin 202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në krahasim me vitin 202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në përqindje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12.47</a:t>
            </a:r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% .</a:t>
            </a:r>
          </a:p>
          <a:p>
            <a:r>
              <a:rPr lang="sq-AL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Të hyrat vetanake bazohen kryesisht në Tatimin në Pronë dhe Tatimin në Tokë.</a:t>
            </a:r>
            <a:endParaRPr lang="sr-Latn-R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619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8CAED6B-2B89-7CC4-0DF4-A3D17C739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142999"/>
            <a:ext cx="7162799" cy="685800"/>
          </a:xfrm>
          <a:noFill/>
        </p:spPr>
        <p:txBody>
          <a:bodyPr>
            <a:normAutofit/>
          </a:bodyPr>
          <a:lstStyle/>
          <a:p>
            <a:r>
              <a:rPr lang="sq-AL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Burimet e financimit sipas viteve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2025 - 2028</a:t>
            </a: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7845BDFF-6BFF-96FC-658F-50B2DCB8005F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645524"/>
              </p:ext>
            </p:extLst>
          </p:nvPr>
        </p:nvGraphicFramePr>
        <p:xfrm>
          <a:off x="228600" y="3352800"/>
          <a:ext cx="8558919" cy="216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Worksheet" r:id="rId3" imgW="10210698" imgH="1762261" progId="Excel.Sheet.12">
                  <p:embed/>
                </p:oleObj>
              </mc:Choice>
              <mc:Fallback>
                <p:oleObj name="Worksheet" r:id="rId3" imgW="10210698" imgH="1762261" progId="Excel.Sheet.12">
                  <p:embed/>
                  <p:pic>
                    <p:nvPicPr>
                      <p:cNvPr id="6" name="Content Placeholder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3352800"/>
                        <a:ext cx="8558919" cy="2162175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bg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1267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565" y="1219200"/>
            <a:ext cx="6457036" cy="609600"/>
          </a:xfrm>
        </p:spPr>
        <p:txBody>
          <a:bodyPr>
            <a:normAutofit/>
          </a:bodyPr>
          <a:lstStyle/>
          <a:p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Tabela e Buxhetit 202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</a:t>
            </a:r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dhe krahasimi i tyre</a:t>
            </a: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5532814"/>
              </p:ext>
            </p:extLst>
          </p:nvPr>
        </p:nvGraphicFramePr>
        <p:xfrm>
          <a:off x="248564" y="2667000"/>
          <a:ext cx="8590636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9" name="Worksheet" r:id="rId3" imgW="7010298" imgH="1723991" progId="Excel.Sheet.12">
                  <p:embed/>
                </p:oleObj>
              </mc:Choice>
              <mc:Fallback>
                <p:oleObj name="Worksheet" r:id="rId3" imgW="7010298" imgH="17239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8564" y="2667000"/>
                        <a:ext cx="8590636" cy="27432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bg1">
                            <a:alpha val="99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8597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609600"/>
            <a:ext cx="6477000" cy="533400"/>
          </a:xfrm>
        </p:spPr>
        <p:txBody>
          <a:bodyPr>
            <a:normAutofit/>
          </a:bodyPr>
          <a:lstStyle/>
          <a:p>
            <a:pPr algn="ctr"/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sq-AL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BUXHETI PËR VITIN 202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sq-AL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SIPAS FONDIT BURIMOR</a:t>
            </a: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6761548"/>
              </p:ext>
            </p:extLst>
          </p:nvPr>
        </p:nvGraphicFramePr>
        <p:xfrm>
          <a:off x="1295400" y="1524000"/>
          <a:ext cx="6096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1262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494" y="685800"/>
            <a:ext cx="6248401" cy="838200"/>
          </a:xfrm>
        </p:spPr>
        <p:txBody>
          <a:bodyPr>
            <a:normAutofit/>
          </a:bodyPr>
          <a:lstStyle/>
          <a:p>
            <a:r>
              <a:rPr lang="en-US" sz="1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Paraqitja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grafike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sz="1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të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hyrave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vetanake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sipas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viteve</a:t>
            </a: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471250"/>
              </p:ext>
            </p:extLst>
          </p:nvPr>
        </p:nvGraphicFramePr>
        <p:xfrm>
          <a:off x="609600" y="2160588"/>
          <a:ext cx="7848600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872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9" y="838200"/>
            <a:ext cx="6615112" cy="1219200"/>
          </a:xfrm>
        </p:spPr>
        <p:txBody>
          <a:bodyPr>
            <a:noAutofit/>
          </a:bodyPr>
          <a:lstStyle/>
          <a:p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Planifikimi i shpenzimeve sipas viteve 202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-202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endParaRPr lang="en-US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893151"/>
              </p:ext>
            </p:extLst>
          </p:nvPr>
        </p:nvGraphicFramePr>
        <p:xfrm>
          <a:off x="304800" y="2895600"/>
          <a:ext cx="81994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Worksheet" r:id="rId3" imgW="7610622" imgH="1352618" progId="Excel.Sheet.12">
                  <p:embed/>
                </p:oleObj>
              </mc:Choice>
              <mc:Fallback>
                <p:oleObj name="Worksheet" r:id="rId3" imgW="7610622" imgH="135261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2895600"/>
                        <a:ext cx="8199438" cy="251460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bg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2840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762000"/>
            <a:ext cx="7055380" cy="1447800"/>
          </a:xfrm>
        </p:spPr>
        <p:txBody>
          <a:bodyPr>
            <a:noAutofit/>
          </a:bodyPr>
          <a:lstStyle/>
          <a:p>
            <a:pPr algn="ctr"/>
            <a:r>
              <a:rPr lang="sq-AL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Paraqitja grafike e shpenzimve sipas kategorive ekonomike për vitin 202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923224"/>
              </p:ext>
            </p:extLst>
          </p:nvPr>
        </p:nvGraphicFramePr>
        <p:xfrm>
          <a:off x="533400" y="1981200"/>
          <a:ext cx="7700611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6490594"/>
              </p:ext>
            </p:extLst>
          </p:nvPr>
        </p:nvGraphicFramePr>
        <p:xfrm>
          <a:off x="1295400" y="2057400"/>
          <a:ext cx="64008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718939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1816</TotalTime>
  <Words>434</Words>
  <Application>Microsoft Office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Ion</vt:lpstr>
      <vt:lpstr>Worksheet</vt:lpstr>
      <vt:lpstr>       Prezantimi i Buxhetit sipas Qarkores së parë Buxhetore Komunale 2026/01    2025</vt:lpstr>
      <vt:lpstr>    Buxheti i Komunës së Rahovecit ndahet në :</vt:lpstr>
      <vt:lpstr>Buxheti për Komunën e Rahovecit parashihet të jetë në shumën prej   21,547,732.00 €, për vitin 2026  Granti Qeveritar    : 19,296,318.00 € Të Hyrat Vetanake :  2,251,414.00 €</vt:lpstr>
      <vt:lpstr>Burimet e financimit sipas viteve 2025 - 2028</vt:lpstr>
      <vt:lpstr>Tabela e Buxhetit 2025 - 2028 dhe krahasimi i tyre</vt:lpstr>
      <vt:lpstr>    BUXHETI PËR VITIN 2026 SIPAS FONDIT BURIMOR</vt:lpstr>
      <vt:lpstr>Paraqitja grafike e të hyrave vetanake sipas viteve</vt:lpstr>
      <vt:lpstr>Planifikimi i shpenzimeve sipas viteve 2025 -2028</vt:lpstr>
      <vt:lpstr>Paraqitja grafike e shpenzimve sipas kategorive ekonomike për vitin 2026</vt:lpstr>
      <vt:lpstr>Paraqitja grafike pjesëmarrja sipas kategorive ekonomike në vitin 2026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Ramadan Kadiri</dc:creator>
  <cp:lastModifiedBy>Blerta Gashi</cp:lastModifiedBy>
  <cp:revision>171</cp:revision>
  <cp:lastPrinted>2025-05-22T11:24:40Z</cp:lastPrinted>
  <dcterms:created xsi:type="dcterms:W3CDTF">2019-06-18T11:01:50Z</dcterms:created>
  <dcterms:modified xsi:type="dcterms:W3CDTF">2025-08-13T13:37:47Z</dcterms:modified>
</cp:coreProperties>
</file>