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75" r:id="rId5"/>
    <p:sldId id="269" r:id="rId6"/>
    <p:sldId id="270" r:id="rId7"/>
    <p:sldId id="271" r:id="rId8"/>
    <p:sldId id="273" r:id="rId9"/>
    <p:sldId id="274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3EA897-0914-4129-BEA2-97A4CEB748AA}">
          <p14:sldIdLst>
            <p14:sldId id="256"/>
            <p14:sldId id="262"/>
            <p14:sldId id="263"/>
            <p14:sldId id="275"/>
          </p14:sldIdLst>
        </p14:section>
        <p14:section name="Untitled Section" id="{41D43E86-E77B-40E8-9666-BBC36D585290}">
          <p14:sldIdLst>
            <p14:sldId id="269"/>
            <p14:sldId id="270"/>
            <p14:sldId id="271"/>
            <p14:sldId id="273"/>
            <p14:sldId id="274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Buxheti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D3-4338-A2D4-B9FEB1AE6D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D3-4338-A2D4-B9FEB1AE6D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D3-4338-A2D4-B9FEB1AE6D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D3-4338-A2D4-B9FEB1AE6DB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0D3-4338-A2D4-B9FEB1AE6DB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0D3-4338-A2D4-B9FEB1AE6DB3}"/>
              </c:ext>
            </c:extLst>
          </c:dPt>
          <c:dLbls>
            <c:dLbl>
              <c:idx val="0"/>
              <c:layout>
                <c:manualLayout>
                  <c:x val="-5.5686699876801117E-2"/>
                  <c:y val="-0.17704068241469817"/>
                </c:manualLayout>
              </c:layout>
              <c:tx>
                <c:rich>
                  <a:bodyPr/>
                  <a:lstStyle/>
                  <a:p>
                    <a:r>
                      <a:rPr lang="it-IT" baseline="0" dirty="0"/>
                      <a:t>Granti i Administratës 9,168,059, 42.55%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D3-4338-A2D4-B9FEB1AE6DB3}"/>
                </c:ext>
              </c:extLst>
            </c:dLbl>
            <c:dLbl>
              <c:idx val="1"/>
              <c:layout>
                <c:manualLayout>
                  <c:x val="-1.8632358455193104E-2"/>
                  <c:y val="3.2718222722159553E-2"/>
                </c:manualLayout>
              </c:layout>
              <c:tx>
                <c:rich>
                  <a:bodyPr/>
                  <a:lstStyle/>
                  <a:p>
                    <a:r>
                      <a:rPr lang="it-IT" dirty="0">
                        <a:solidFill>
                          <a:schemeClr val="tx1"/>
                        </a:solidFill>
                      </a:rPr>
                      <a:t>Granti i Arsimit 7,504,301 34.83%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D3-4338-A2D4-B9FEB1AE6DB3}"/>
                </c:ext>
              </c:extLst>
            </c:dLbl>
            <c:dLbl>
              <c:idx val="2"/>
              <c:layout>
                <c:manualLayout>
                  <c:x val="-0.11138137988186969"/>
                  <c:y val="0.25884434038218318"/>
                </c:manualLayout>
              </c:layout>
              <c:tx>
                <c:rich>
                  <a:bodyPr/>
                  <a:lstStyle/>
                  <a:p>
                    <a:fld id="{E1196299-DA06-4002-90F7-5523F4D7305B}" type="CATEGORYNAME">
                      <a:rPr lang="it-IT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it-IT" baseline="0" dirty="0">
                        <a:solidFill>
                          <a:schemeClr val="tx1"/>
                        </a:solidFill>
                      </a:rPr>
                      <a:t> 2,360,221 10.95%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0D3-4338-A2D4-B9FEB1AE6DB3}"/>
                </c:ext>
              </c:extLst>
            </c:dLbl>
            <c:dLbl>
              <c:idx val="3"/>
              <c:layout>
                <c:manualLayout>
                  <c:x val="-0.14098401027775853"/>
                  <c:y val="0.1582555442739377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Këshillit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të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Hoçës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së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Madhe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33,737 0.16%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D3-4338-A2D4-B9FEB1AE6DB3}"/>
                </c:ext>
              </c:extLst>
            </c:dLbl>
            <c:dLbl>
              <c:idx val="4"/>
              <c:layout>
                <c:manualLayout>
                  <c:x val="5.2033261061052924E-3"/>
                  <c:y val="-7.374189421769994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baseline="0" dirty="0" err="1">
                        <a:solidFill>
                          <a:schemeClr val="tx1"/>
                        </a:solidFill>
                      </a:rPr>
                      <a:t>Rezidencial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, 230,000 1.07%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D3-4338-A2D4-B9FEB1AE6DB3}"/>
                </c:ext>
              </c:extLst>
            </c:dLbl>
            <c:dLbl>
              <c:idx val="5"/>
              <c:layout>
                <c:manualLayout>
                  <c:x val="0.20487090899351867"/>
                  <c:y val="9.0569928758904399E-4"/>
                </c:manualLayout>
              </c:layout>
              <c:tx>
                <c:rich>
                  <a:bodyPr/>
                  <a:lstStyle/>
                  <a:p>
                    <a:fld id="{3D48F772-7831-4CDF-9CAF-D1360F173E83}" type="CATEGORYNAME">
                      <a:rPr lang="en-US"/>
                      <a:pPr/>
                      <a:t>[CATEGORY NAME]</a:t>
                    </a:fld>
                    <a:r>
                      <a:rPr lang="en-US"/>
                      <a:t>, 2,251,414, 10.45%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0D3-4338-A2D4-B9FEB1AE6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Grandi i përgjithshëm</c:v>
                </c:pt>
                <c:pt idx="1">
                  <c:v>Grandi i arsimit</c:v>
                </c:pt>
                <c:pt idx="2">
                  <c:v>Grandi i shëndetësisë</c:v>
                </c:pt>
                <c:pt idx="3">
                  <c:v>Grandi i Këshillin e Hoçës së Madhe</c:v>
                </c:pt>
                <c:pt idx="4">
                  <c:v>Grandi rezidencial</c:v>
                </c:pt>
                <c:pt idx="5">
                  <c:v>THV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9168059</c:v>
                </c:pt>
                <c:pt idx="1">
                  <c:v>7330156</c:v>
                </c:pt>
                <c:pt idx="2">
                  <c:v>2452200</c:v>
                </c:pt>
                <c:pt idx="3">
                  <c:v>30670</c:v>
                </c:pt>
                <c:pt idx="4">
                  <c:v>0</c:v>
                </c:pt>
                <c:pt idx="5">
                  <c:v>2001711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0D3-4338-A2D4-B9FEB1AE6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tx1"/>
                </a:solidFill>
              </a:rPr>
              <a:t>Të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Hyrat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vetanake</a:t>
            </a:r>
            <a:endParaRPr lang="en-US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2025 - 2028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006499577138412E-2"/>
          <c:y val="0.19205232495078498"/>
          <c:w val="0.95598900071561188"/>
          <c:h val="0.7211908888383348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2,001,711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2F-4D12-BA32-FA06DB67B7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2,403,069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779432</c:v>
                </c:pt>
                <c:pt idx="1">
                  <c:v>1365281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20-4E3C-A652-2389165AEA1A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2,251,414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2F-4D12-BA32-FA06DB67B7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2,305,695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Sheet1!$E$2:$E$3</c:f>
              <c:numCache>
                <c:formatCode>#,##0</c:formatCode>
                <c:ptCount val="2"/>
                <c:pt idx="0">
                  <c:v>857487</c:v>
                </c:pt>
                <c:pt idx="1">
                  <c:v>1433545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20-4E3C-A652-2389165AEA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01082112"/>
        <c:axId val="-1401076672"/>
      </c:barChart>
      <c:catAx>
        <c:axId val="-140108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401076672"/>
        <c:crosses val="autoZero"/>
        <c:auto val="1"/>
        <c:lblAlgn val="ctr"/>
        <c:lblOffset val="100"/>
        <c:noMultiLvlLbl val="0"/>
      </c:catAx>
      <c:valAx>
        <c:axId val="-140107667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108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84316048751082"/>
          <c:y val="0.17687160708778729"/>
          <c:w val="0.36031067922014526"/>
          <c:h val="0.589318079876087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53-4AF7-90D5-2F9C22B5FA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53-4AF7-90D5-2F9C22B5FA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53-4AF7-90D5-2F9C22B5FA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53-4AF7-90D5-2F9C22B5FA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53-4AF7-90D5-2F9C22B5FA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53-4AF7-90D5-2F9C22B5FA7E}"/>
              </c:ext>
            </c:extLst>
          </c:dPt>
          <c:dLbls>
            <c:dLbl>
              <c:idx val="0"/>
              <c:layout>
                <c:manualLayout>
                  <c:x val="-1.6003999739777633E-2"/>
                  <c:y val="-0.34028634240359951"/>
                </c:manualLayout>
              </c:layout>
              <c:tx>
                <c:rich>
                  <a:bodyPr/>
                  <a:lstStyle/>
                  <a:p>
                    <a:fld id="{22301803-5FB2-4C9D-A9B3-592B089A4112}" type="CATEGORYNAME">
                      <a: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57.76%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C53-4AF7-90D5-2F9C22B5FA7E}"/>
                </c:ext>
              </c:extLst>
            </c:dLbl>
            <c:dLbl>
              <c:idx val="1"/>
              <c:layout>
                <c:manualLayout>
                  <c:x val="-2.4384187305246417E-2"/>
                  <c:y val="7.198364935460759E-2"/>
                </c:manualLayout>
              </c:layout>
              <c:tx>
                <c:rich>
                  <a:bodyPr/>
                  <a:lstStyle/>
                  <a:p>
                    <a:fld id="{BF0BE8DF-C2D1-45E5-99CF-C57BC96EF97B}" type="CATEGORYNAME">
                      <a:rPr lang="en-US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12.81%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C53-4AF7-90D5-2F9C22B5FA7E}"/>
                </c:ext>
              </c:extLst>
            </c:dLbl>
            <c:dLbl>
              <c:idx val="2"/>
              <c:layout>
                <c:manualLayout>
                  <c:x val="-0.18304572765346672"/>
                  <c:y val="-3.2719840615730578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FB6B7A5-5931-42AB-B389-2464444993AF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1.81%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08196829570705"/>
                      <c:h val="0.19022181733208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C53-4AF7-90D5-2F9C22B5FA7E}"/>
                </c:ext>
              </c:extLst>
            </c:dLbl>
            <c:dLbl>
              <c:idx val="3"/>
              <c:layout>
                <c:manualLayout>
                  <c:x val="-0.12339382485096259"/>
                  <c:y val="-0.1488752748015747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D1D8FF-45FC-401B-ABF6-A65A95A82E72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4.69%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018953656494179"/>
                      <c:h val="0.17374493003493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C53-4AF7-90D5-2F9C22B5FA7E}"/>
                </c:ext>
              </c:extLst>
            </c:dLbl>
            <c:dLbl>
              <c:idx val="4"/>
              <c:layout>
                <c:manualLayout>
                  <c:x val="-3.6228261438538685E-3"/>
                  <c:y val="6.543968123146144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0D4DCE-E98B-463E-B54B-54013BDB907B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22.93%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C53-4AF7-90D5-2F9C22B5FA7E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  <c:pt idx="5">
                  <c:v>Totali i buxhetit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10496233</c:v>
                </c:pt>
                <c:pt idx="1">
                  <c:v>2761006</c:v>
                </c:pt>
                <c:pt idx="2">
                  <c:v>390000</c:v>
                </c:pt>
                <c:pt idx="3">
                  <c:v>950000</c:v>
                </c:pt>
                <c:pt idx="4">
                  <c:v>6385557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53-4AF7-90D5-2F9C22B5F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3826851269789"/>
          <c:y val="0.14587101787575113"/>
          <c:w val="0.78813272665067835"/>
          <c:h val="0.6736853988111261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53-4B61-8D8A-ACE2BC784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53-4B61-8D8A-ACE2BC784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53-4B61-8D8A-ACE2BC7849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53-4B61-8D8A-ACE2BC78491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53-4B61-8D8A-ACE2BC78491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53-4B61-8D8A-ACE2BC78491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53-4B61-8D8A-ACE2BC78491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53-4B61-8D8A-ACE2BC78491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53-4B61-8D8A-ACE2BC784912}"/>
                </c:ext>
              </c:extLst>
            </c:dLbl>
            <c:dLbl>
              <c:idx val="1"/>
              <c:layout>
                <c:manualLayout>
                  <c:x val="2.0242400324084857E-3"/>
                  <c:y val="0.26522804518071258"/>
                </c:manualLayout>
              </c:layout>
              <c:tx>
                <c:rich>
                  <a:bodyPr/>
                  <a:lstStyle/>
                  <a:p>
                    <a:fld id="{C3A97437-B079-4E30-B65D-61B18D4D4B5C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  <a:r>
                      <a:rPr lang="en-US" sz="1000" baseline="0" dirty="0"/>
                      <a:t>12,445.289.00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53-4B61-8D8A-ACE2BC784912}"/>
                </c:ext>
              </c:extLst>
            </c:dLbl>
            <c:dLbl>
              <c:idx val="2"/>
              <c:layout>
                <c:manualLayout>
                  <c:x val="-1.9224924492684925E-2"/>
                  <c:y val="-4.5819961705969005E-2"/>
                </c:manualLayout>
              </c:layout>
              <c:tx>
                <c:rich>
                  <a:bodyPr/>
                  <a:lstStyle/>
                  <a:p>
                    <a:fld id="{ECD9F017-D196-4FD8-B8CD-31BA70DF324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BB5C467-2E2B-4A85-BA06-29D0DF049BA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C53-4B61-8D8A-ACE2BC784912}"/>
                </c:ext>
              </c:extLst>
            </c:dLbl>
            <c:dLbl>
              <c:idx val="3"/>
              <c:layout>
                <c:manualLayout>
                  <c:x val="9.0906306741837917E-2"/>
                  <c:y val="-0.20130865225037398"/>
                </c:manualLayout>
              </c:layout>
              <c:tx>
                <c:rich>
                  <a:bodyPr/>
                  <a:lstStyle/>
                  <a:p>
                    <a:fld id="{A267B00D-9F71-41C2-B604-289CCCAEB720}" type="CATEGORYNAME">
                      <a:rPr lang="en-US" sz="1000" smtClean="0"/>
                      <a:pPr/>
                      <a:t>[CATEGORY NAME]</a:t>
                    </a:fld>
                    <a:r>
                      <a:rPr lang="en-US" sz="1000" baseline="0" dirty="0"/>
                      <a:t>, 390,000.00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C53-4B61-8D8A-ACE2BC784912}"/>
                </c:ext>
              </c:extLst>
            </c:dLbl>
            <c:dLbl>
              <c:idx val="4"/>
              <c:layout>
                <c:manualLayout>
                  <c:x val="-7.8780565708560929E-2"/>
                  <c:y val="0.134797711343416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C9DC962-52D8-4780-8122-661511860024}" type="CATEGORYNAME">
                      <a:rPr lang="en-US" sz="100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1,010,000.00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45562793877341"/>
                      <c:h val="0.113556955042015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C53-4B61-8D8A-ACE2BC784912}"/>
                </c:ext>
              </c:extLst>
            </c:dLbl>
            <c:dLbl>
              <c:idx val="5"/>
              <c:layout>
                <c:manualLayout>
                  <c:x val="-7.6257774481980345E-3"/>
                  <c:y val="0.10402247232934533"/>
                </c:manualLayout>
              </c:layout>
              <c:tx>
                <c:rich>
                  <a:bodyPr/>
                  <a:lstStyle/>
                  <a:p>
                    <a:fld id="{6AB039FD-78D7-4D76-B381-6156E35C169A}" type="CATEGORYNAME">
                      <a:rPr lang="en-US" sz="1000"/>
                      <a:pPr/>
                      <a:t>[CATEGORY NAME]</a:t>
                    </a:fld>
                    <a:r>
                      <a:rPr lang="en-US" sz="1000" baseline="0" dirty="0"/>
                      <a:t>, 4,941,437.00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C53-4B61-8D8A-ACE2BC784912}"/>
                </c:ext>
              </c:extLst>
            </c:dLbl>
            <c:dLbl>
              <c:idx val="6"/>
              <c:layout>
                <c:manualLayout>
                  <c:x val="-1.6630353882325664E-2"/>
                  <c:y val="-0.172733473468115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720A046-97B2-41C1-BE13-ACFFCC12F0D8}" type="CATEGORYNAME">
                      <a:rPr lang="en-US" sz="100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21,547,732.00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05122074597371"/>
                      <c:h val="7.73285858583166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C53-4B61-8D8A-ACE2BC78491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53-4B61-8D8A-ACE2BC784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'Buxheti  per prezentim'!$A$36:$A$42</c:f>
              <c:strCache>
                <c:ptCount val="7"/>
                <c:pt idx="0">
                  <c:v>Kategorite ekonomike </c:v>
                </c:pt>
                <c:pt idx="1">
                  <c:v>Pagat dhe mëditje</c:v>
                </c:pt>
                <c:pt idx="2">
                  <c:v>Mallra dhe Shërbime </c:v>
                </c:pt>
                <c:pt idx="3">
                  <c:v>Shërbime Komunale</c:v>
                </c:pt>
                <c:pt idx="4">
                  <c:v>Subvencione dhe trasnfere</c:v>
                </c:pt>
                <c:pt idx="5">
                  <c:v>Investime Kapitale </c:v>
                </c:pt>
                <c:pt idx="6">
                  <c:v>Totali </c:v>
                </c:pt>
              </c:strCache>
            </c:strRef>
          </c:cat>
          <c:val>
            <c:numRef>
              <c:f>'Buxheti  per prezentim'!$C$36:$C$42</c:f>
              <c:numCache>
                <c:formatCode>#,##0</c:formatCode>
                <c:ptCount val="7"/>
                <c:pt idx="0" formatCode="@">
                  <c:v>0</c:v>
                </c:pt>
                <c:pt idx="1">
                  <c:v>10496233</c:v>
                </c:pt>
                <c:pt idx="2">
                  <c:v>2761006</c:v>
                </c:pt>
                <c:pt idx="3">
                  <c:v>390000</c:v>
                </c:pt>
                <c:pt idx="4">
                  <c:v>950000</c:v>
                </c:pt>
                <c:pt idx="5">
                  <c:v>6385557</c:v>
                </c:pt>
                <c:pt idx="6">
                  <c:v>20982796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C53-4B61-8D8A-ACE2BC784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20005-0741-4141-87C3-82FACEE284FD}" type="datetimeFigureOut">
              <a:rPr lang="sq-AL" smtClean="0"/>
              <a:t>21.5.2025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060"/>
            <a:ext cx="3038604" cy="4653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60" y="8831060"/>
            <a:ext cx="3038604" cy="4653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F69A9-1773-4C15-A38C-15EF0C83F8D7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5463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306F-2C8A-4E7D-B127-22F0C73BBB1F}" type="datetimeFigureOut">
              <a:rPr lang="sr-Latn-RS" smtClean="0"/>
              <a:t>21.5.2025.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F3C3-2B91-4CE9-8367-9282E5FFAC0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338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5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96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7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65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6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1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7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BF3CAB2-1D78-444D-B3C5-461967C3E54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80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  <p:sldLayoutId id="2147484070" r:id="rId13"/>
    <p:sldLayoutId id="2147484071" r:id="rId14"/>
    <p:sldLayoutId id="2147484072" r:id="rId15"/>
    <p:sldLayoutId id="2147484073" r:id="rId16"/>
    <p:sldLayoutId id="21474840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09800"/>
            <a:ext cx="8763000" cy="4191000"/>
          </a:xfrm>
          <a:ln>
            <a:noFill/>
          </a:ln>
        </p:spPr>
        <p:txBody>
          <a:bodyPr anchor="ctr">
            <a:normAutofit/>
          </a:bodyPr>
          <a:lstStyle/>
          <a:p>
            <a:pPr algn="ctr"/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Prezantimi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uxhetit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Q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arkores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uxhetore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omunale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</a:t>
            </a:r>
            <a:br>
              <a:rPr lang="sq-AL" sz="2000" dirty="0">
                <a:solidFill>
                  <a:schemeClr val="tx1"/>
                </a:solidFill>
              </a:rPr>
            </a:br>
            <a:br>
              <a:rPr lang="sq-AL" sz="2000" dirty="0">
                <a:solidFill>
                  <a:schemeClr val="tx1"/>
                </a:solidFill>
              </a:rPr>
            </a:br>
            <a:br>
              <a:rPr lang="sq-AL" sz="2000" dirty="0">
                <a:solidFill>
                  <a:schemeClr val="tx1"/>
                </a:solidFill>
              </a:rPr>
            </a:b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543799" cy="1676400"/>
          </a:xfrm>
        </p:spPr>
        <p:txBody>
          <a:bodyPr>
            <a:normAutofit/>
          </a:bodyPr>
          <a:lstStyle/>
          <a:p>
            <a:pPr algn="ctr"/>
            <a:r>
              <a:rPr lang="sq-AL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 e Rahovecit</a:t>
            </a:r>
          </a:p>
          <a:p>
            <a:pPr algn="ctr"/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Opštin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Orahovac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Municipality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ahovec</a:t>
            </a:r>
            <a:endParaRPr lang="sr-Latn-RS" sz="13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Drejtoria p</a:t>
            </a:r>
            <a:r>
              <a:rPr lang="sq-AL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Buxhet dhe Financa</a:t>
            </a:r>
          </a:p>
          <a:p>
            <a:pPr algn="ctr"/>
            <a:r>
              <a:rPr lang="sr-Latn-RS" sz="1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Odelenje za Budžet i Finansije - Department of Budget and Finance</a:t>
            </a:r>
          </a:p>
          <a:p>
            <a:pPr algn="ctr"/>
            <a:endParaRPr lang="sr-Latn-RS" sz="2800" b="1" dirty="0">
              <a:solidFill>
                <a:schemeClr val="tx1"/>
              </a:solidFill>
            </a:endParaRPr>
          </a:p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9003A6-BBDE-42DD-BC11-A16A1344F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82" y="2057400"/>
            <a:ext cx="2141835" cy="2160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901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86601" cy="990600"/>
          </a:xfrm>
        </p:spPr>
        <p:txBody>
          <a:bodyPr>
            <a:norm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pjesëmarrja sipas kategorive ekonomike në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390534"/>
              </p:ext>
            </p:extLst>
          </p:nvPr>
        </p:nvGraphicFramePr>
        <p:xfrm>
          <a:off x="615461" y="1619616"/>
          <a:ext cx="6693694" cy="525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134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58001" cy="4572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i Komunës së Rahovecit ndahet në :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408333" cy="3048000"/>
          </a:xfrm>
        </p:spPr>
        <p:txBody>
          <a:bodyPr>
            <a:normAutofit/>
          </a:bodyPr>
          <a:lstStyle/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ërgjithshëm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</a:t>
            </a: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Shëndetësi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Financimi i Këshillit të Hoçës së Madhe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ërbimet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ezidenciale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4342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2401" cy="12192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Komunën e Rahovecit parashihet të jetë në shumë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prej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547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,7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€,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për vitin 202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296,318.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414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€</a:t>
            </a:r>
            <a:endParaRPr lang="sr-Latn-R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4240210"/>
          </a:xfrm>
        </p:spPr>
        <p:txBody>
          <a:bodyPr>
            <a:normAutofit/>
          </a:bodyPr>
          <a:lstStyle/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 Qarkores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 ndryshim në vlerë prej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85,233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.00) euro apo e shprehur në përqindje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Ndryshimi është në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 përgjithshëm për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0.43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për shkak të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ligjit te pagave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 për (2.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 dhe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zvogëlim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të shendetësise për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%).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kanë rritje në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përqindje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12.47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bazohen kryesisht në Tatimin në Pronë dhe Tatimin në Tokë.</a:t>
            </a:r>
            <a:endParaRPr lang="sr-Latn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1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8CAED6B-2B89-7CC4-0DF4-A3D17C73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42999"/>
            <a:ext cx="7162799" cy="685800"/>
          </a:xfrm>
          <a:noFill/>
        </p:spPr>
        <p:txBody>
          <a:bodyPr>
            <a:normAutofit/>
          </a:bodyPr>
          <a:lstStyle/>
          <a:p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Burimet e financimit sipas viteve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2025 - 2028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7845BDFF-6BFF-96FC-658F-50B2DCB8005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402122"/>
              </p:ext>
            </p:extLst>
          </p:nvPr>
        </p:nvGraphicFramePr>
        <p:xfrm>
          <a:off x="228600" y="3048000"/>
          <a:ext cx="8715375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Worksheet" r:id="rId3" imgW="10210742" imgH="1914564" progId="Excel.Sheet.12">
                  <p:embed/>
                </p:oleObj>
              </mc:Choice>
              <mc:Fallback>
                <p:oleObj name="Worksheet" r:id="rId3" imgW="10210742" imgH="1914564" progId="Excel.Sheet.12">
                  <p:embed/>
                  <p:pic>
                    <p:nvPicPr>
                      <p:cNvPr id="6" name="Content Placeholder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048000"/>
                        <a:ext cx="8715375" cy="22098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2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65" y="1219200"/>
            <a:ext cx="6457036" cy="609600"/>
          </a:xfrm>
        </p:spPr>
        <p:txBody>
          <a:bodyPr>
            <a:norm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e Buxhetit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dhe krahasimi i tyre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458871"/>
              </p:ext>
            </p:extLst>
          </p:nvPr>
        </p:nvGraphicFramePr>
        <p:xfrm>
          <a:off x="248564" y="2667000"/>
          <a:ext cx="8590636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Worksheet" r:id="rId3" imgW="7010298" imgH="1723991" progId="Excel.Sheet.12">
                  <p:embed/>
                </p:oleObj>
              </mc:Choice>
              <mc:Fallback>
                <p:oleObj name="Worksheet" r:id="rId3" imgW="7010298" imgH="17239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564" y="2667000"/>
                        <a:ext cx="8590636" cy="2743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>
                            <a:alpha val="99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859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477000" cy="5334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VITIN 202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FONDIT BURIMOR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761548"/>
              </p:ext>
            </p:extLst>
          </p:nvPr>
        </p:nvGraphicFramePr>
        <p:xfrm>
          <a:off x="1295400" y="1524000"/>
          <a:ext cx="6096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2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94" y="685800"/>
            <a:ext cx="6248401" cy="838200"/>
          </a:xfrm>
        </p:spPr>
        <p:txBody>
          <a:bodyPr>
            <a:normAutofit/>
          </a:bodyPr>
          <a:lstStyle/>
          <a:p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hyrave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viteve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71250"/>
              </p:ext>
            </p:extLst>
          </p:nvPr>
        </p:nvGraphicFramePr>
        <p:xfrm>
          <a:off x="609600" y="2160588"/>
          <a:ext cx="78486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8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838200"/>
            <a:ext cx="6615112" cy="1219200"/>
          </a:xfrm>
        </p:spPr>
        <p:txBody>
          <a:bodyPr>
            <a:no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Planifikimi i shpenzimeve sipas viteve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614906"/>
              </p:ext>
            </p:extLst>
          </p:nvPr>
        </p:nvGraphicFramePr>
        <p:xfrm>
          <a:off x="471488" y="2552700"/>
          <a:ext cx="8199437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Worksheet" r:id="rId3" imgW="7277028" imgH="1352601" progId="Excel.Sheet.12">
                  <p:embed/>
                </p:oleObj>
              </mc:Choice>
              <mc:Fallback>
                <p:oleObj name="Worksheet" r:id="rId3" imgW="7277028" imgH="13526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488" y="2552700"/>
                        <a:ext cx="8199437" cy="27813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84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0"/>
            <a:ext cx="7055380" cy="1447800"/>
          </a:xfrm>
        </p:spPr>
        <p:txBody>
          <a:bodyPr>
            <a:no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e shpenzimve sipas kategorive ekonomike për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355731"/>
              </p:ext>
            </p:extLst>
          </p:nvPr>
        </p:nvGraphicFramePr>
        <p:xfrm>
          <a:off x="528989" y="2057400"/>
          <a:ext cx="7700611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189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1412</TotalTime>
  <Words>418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Worksheet</vt:lpstr>
      <vt:lpstr>Microsoft Excel Worksheet</vt:lpstr>
      <vt:lpstr>       Prezantimi i Buxhetit sipas Qarkores së parë Buxhetore Komunale 2026/01   Maj 2025</vt:lpstr>
      <vt:lpstr>    Buxheti i Komunës së Rahovecit ndahet në :</vt:lpstr>
      <vt:lpstr>Buxheti për Komunën e Rahovecit parashihet të jetë në shumën prej   21,547,732.00 €, për vitin 2026  Granti Qeveritar    : 19,296,318.00 € Të Hyrat Vetanake :  2,251,414.00 €</vt:lpstr>
      <vt:lpstr>Burimet e financimit sipas viteve 2025 - 2028</vt:lpstr>
      <vt:lpstr>Tabela e Buxhetit 2025 - 2028 dhe krahasimi i tyre</vt:lpstr>
      <vt:lpstr>    BUXHETI PËR VITIN 2026 SIPAS FONDIT BURIMOR</vt:lpstr>
      <vt:lpstr>Paraqitja grafike e të hyrave vetanake sipas viteve</vt:lpstr>
      <vt:lpstr>Planifikimi i shpenzimeve sipas viteve 2025 -2028</vt:lpstr>
      <vt:lpstr>Paraqitja grafike e shpenzimve sipas kategorive ekonomike për vitin 2026</vt:lpstr>
      <vt:lpstr>Paraqitja grafike pjesëmarrja sipas kategorive ekonomike në vitin 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Ramadan Kadiri</dc:creator>
  <cp:lastModifiedBy>Izet Morina</cp:lastModifiedBy>
  <cp:revision>158</cp:revision>
  <cp:lastPrinted>2025-05-20T11:14:43Z</cp:lastPrinted>
  <dcterms:created xsi:type="dcterms:W3CDTF">2019-06-18T11:01:50Z</dcterms:created>
  <dcterms:modified xsi:type="dcterms:W3CDTF">2025-05-21T06:28:40Z</dcterms:modified>
</cp:coreProperties>
</file>